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1" r:id="rId3"/>
    <p:sldId id="257" r:id="rId4"/>
    <p:sldId id="260" r:id="rId5"/>
    <p:sldId id="274" r:id="rId6"/>
    <p:sldId id="272" r:id="rId7"/>
    <p:sldId id="261" r:id="rId8"/>
    <p:sldId id="273" r:id="rId9"/>
    <p:sldId id="262" r:id="rId10"/>
    <p:sldId id="263" r:id="rId1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413749"/>
    <a:srgbClr val="080709"/>
    <a:srgbClr val="FF9933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18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6" rIns="93313" bIns="46656" numCol="1" anchor="t" anchorCtr="0" compatLnSpc="1">
            <a:prstTxWarp prst="textNoShape">
              <a:avLst/>
            </a:prstTxWarp>
          </a:bodyPr>
          <a:lstStyle>
            <a:lvl1pPr defTabSz="933517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6" rIns="93313" bIns="46656" numCol="1" anchor="t" anchorCtr="0" compatLnSpc="1">
            <a:prstTxWarp prst="textNoShape">
              <a:avLst/>
            </a:prstTxWarp>
          </a:bodyPr>
          <a:lstStyle>
            <a:lvl1pPr algn="r" defTabSz="933517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6" rIns="93313" bIns="46656" numCol="1" anchor="b" anchorCtr="0" compatLnSpc="1">
            <a:prstTxWarp prst="textNoShape">
              <a:avLst/>
            </a:prstTxWarp>
          </a:bodyPr>
          <a:lstStyle>
            <a:lvl1pPr defTabSz="933517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6" rIns="93313" bIns="46656" numCol="1" anchor="b" anchorCtr="0" compatLnSpc="1">
            <a:prstTxWarp prst="textNoShape">
              <a:avLst/>
            </a:prstTxWarp>
          </a:bodyPr>
          <a:lstStyle>
            <a:lvl1pPr algn="r" defTabSz="933517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30C9988-13D9-467A-A24A-81A7987CB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6" rIns="93313" bIns="46656" numCol="1" anchor="t" anchorCtr="0" compatLnSpc="1">
            <a:prstTxWarp prst="textNoShape">
              <a:avLst/>
            </a:prstTxWarp>
          </a:bodyPr>
          <a:lstStyle>
            <a:lvl1pPr defTabSz="933517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6" rIns="93313" bIns="46656" numCol="1" anchor="t" anchorCtr="0" compatLnSpc="1">
            <a:prstTxWarp prst="textNoShape">
              <a:avLst/>
            </a:prstTxWarp>
          </a:bodyPr>
          <a:lstStyle>
            <a:lvl1pPr algn="r" defTabSz="933517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2775"/>
            <a:ext cx="5149850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6" rIns="93313" bIns="46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6" rIns="93313" bIns="46656" numCol="1" anchor="b" anchorCtr="0" compatLnSpc="1">
            <a:prstTxWarp prst="textNoShape">
              <a:avLst/>
            </a:prstTxWarp>
          </a:bodyPr>
          <a:lstStyle>
            <a:lvl1pPr defTabSz="933517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6" rIns="93313" bIns="46656" numCol="1" anchor="b" anchorCtr="0" compatLnSpc="1">
            <a:prstTxWarp prst="textNoShape">
              <a:avLst/>
            </a:prstTxWarp>
          </a:bodyPr>
          <a:lstStyle>
            <a:lvl1pPr algn="r" defTabSz="933517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E8187A3-EFE0-417F-AA4D-0B5BF8589F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C2AF6ED7-8D0B-4FC5-96AC-419C18C2F997}" type="slidenum">
              <a:rPr lang="es-ES" smtClean="0"/>
              <a:pPr defTabSz="933450"/>
              <a:t>1</a:t>
            </a:fld>
            <a:endParaRPr lang="es-E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3997578C-1522-47BD-BEED-39B0899B827B}" type="slidenum">
              <a:rPr lang="es-ES" smtClean="0"/>
              <a:pPr defTabSz="933450"/>
              <a:t>3</a:t>
            </a:fld>
            <a:endParaRPr lang="es-E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8D1625A6-018B-40BE-8B3C-6CAB21045990}" type="slidenum">
              <a:rPr lang="es-ES" smtClean="0"/>
              <a:pPr defTabSz="933450"/>
              <a:t>4</a:t>
            </a:fld>
            <a:endParaRPr lang="es-ES" smtClean="0"/>
          </a:p>
        </p:txBody>
      </p:sp>
      <p:sp>
        <p:nvSpPr>
          <p:cNvPr id="1331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CF4419DA-39A0-4EA9-9EA3-F8AD00788BD5}" type="slidenum">
              <a:rPr lang="es-ES" smtClean="0"/>
              <a:pPr defTabSz="933450"/>
              <a:t>7</a:t>
            </a:fld>
            <a:endParaRPr lang="es-E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B72B4265-E4AC-4F8C-BA64-B7B58FA1A66C}" type="slidenum">
              <a:rPr lang="es-ES" smtClean="0"/>
              <a:pPr defTabSz="933450"/>
              <a:t>9</a:t>
            </a:fld>
            <a:endParaRPr lang="es-E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Variedad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450"/>
            <a:fld id="{5CD4BC7A-A545-4916-8CFA-695A8FB6C501}" type="slidenum">
              <a:rPr lang="es-ES" smtClean="0"/>
              <a:pPr defTabSz="933450"/>
              <a:t>10</a:t>
            </a:fld>
            <a:endParaRPr lang="es-E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425F-EC02-4456-B35D-EBF9F34A98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42AC-5CD3-46E0-B68F-A5505A5AC9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37DC-15DF-45F7-B960-FC048C84E0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C300-B032-4404-9EA0-6B359A4B4B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4339E-A3E5-4E18-96AA-88DB363E7A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2B1D-C68A-4D53-9912-989057ABF1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99053-16D4-4AA7-BA40-F773731DD9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4B95-C742-4EF6-9526-FD8431E9B9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F5CD1-3C68-4BC0-A464-9B58CFCFC3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A81A-EA64-4CAD-8D43-AA41C303F9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D1E4-F9BE-41C2-8B2F-54B8EA61BF3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49DEC769-F0F9-44CD-B965-D44595E5AA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hermida\Videos\deeplearningvideo.wmv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rmida\Videos\deeplearningvideo.wm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ulianhermid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neptune\hermida\DOCS\Videos\Teaching\sarducci2_0001.wmv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file:///K:\Julian\Docs\Workshop%20for%20junior%20faculty\Slides\Deep%20Learning\3pmodel.ppt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H:\Documents\Teaching%20Forum\3pmodel.pptx" TargetMode="External"/><Relationship Id="rId5" Type="http://schemas.openxmlformats.org/officeDocument/2006/relationships/hyperlink" Target="http://www.julianhermida.com/constructive.pptx" TargetMode="External"/><Relationship Id="rId4" Type="http://schemas.openxmlformats.org/officeDocument/2006/relationships/hyperlink" Target="file:///K:\Julian\Docs\Workshop%20for%20junior%20faculty\Slides\Deep%20Learning\constructive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neptune\hermida\DOCS\Videos\Teaching\teachingteaching_0001.wm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Julian\Docs\Workshop%20for%20junior%20faculty\Slides\Deep%20Learning\workshopdeeplearning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rmida\Videos\deeplearningvideo.wm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357438"/>
            <a:ext cx="7772400" cy="1285875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How to Promote Deep Learning</a:t>
            </a:r>
            <a:r>
              <a:rPr lang="en-CA" b="1" dirty="0" smtClean="0">
                <a:solidFill>
                  <a:srgbClr val="000000"/>
                </a:solidFill>
                <a:cs typeface="Times New Roman" charset="0"/>
              </a:rPr>
              <a:t/>
            </a:r>
            <a:br>
              <a:rPr lang="en-CA" b="1" dirty="0" smtClean="0">
                <a:solidFill>
                  <a:srgbClr val="000000"/>
                </a:solidFill>
                <a:cs typeface="Times New Roman" charset="0"/>
              </a:rPr>
            </a:br>
            <a:r>
              <a:rPr lang="en-CA" b="1" dirty="0" smtClean="0">
                <a:solidFill>
                  <a:srgbClr val="000000"/>
                </a:solidFill>
                <a:cs typeface="Times New Roman" charset="0"/>
              </a:rPr>
              <a:t/>
            </a:r>
            <a:br>
              <a:rPr lang="en-CA" b="1" dirty="0" smtClean="0">
                <a:solidFill>
                  <a:srgbClr val="000000"/>
                </a:solidFill>
                <a:cs typeface="Times New Roman" charset="0"/>
              </a:rPr>
            </a:br>
            <a:r>
              <a:rPr lang="en-CA" sz="3200" b="1" dirty="0" smtClean="0">
                <a:solidFill>
                  <a:srgbClr val="000000"/>
                </a:solidFill>
                <a:cs typeface="Times New Roman" charset="0"/>
              </a:rPr>
              <a:t/>
            </a:r>
            <a:br>
              <a:rPr lang="en-CA" sz="3200" b="1" dirty="0" smtClean="0">
                <a:solidFill>
                  <a:srgbClr val="000000"/>
                </a:solidFill>
                <a:cs typeface="Times New Roman" charset="0"/>
              </a:rPr>
            </a:br>
            <a:endParaRPr lang="en-US" b="1" dirty="0" smtClean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32" y="3000372"/>
            <a:ext cx="6400800" cy="1752600"/>
          </a:xfrm>
        </p:spPr>
        <p:txBody>
          <a:bodyPr/>
          <a:lstStyle/>
          <a:p>
            <a:pPr algn="r" eaLnBrk="1" hangingPunct="1"/>
            <a:r>
              <a:rPr lang="en-CA" b="1" dirty="0" smtClean="0">
                <a:solidFill>
                  <a:srgbClr val="000000"/>
                </a:solidFill>
                <a:cs typeface="Times New Roman" charset="0"/>
              </a:rPr>
              <a:t>Dr. Julian </a:t>
            </a:r>
            <a:r>
              <a:rPr lang="en-CA" b="1" dirty="0" err="1" smtClean="0">
                <a:solidFill>
                  <a:srgbClr val="000000"/>
                </a:solidFill>
                <a:cs typeface="Times New Roman" charset="0"/>
              </a:rPr>
              <a:t>Hermida</a:t>
            </a:r>
            <a:r>
              <a:rPr lang="en-CA" b="1" dirty="0" smtClean="0">
                <a:solidFill>
                  <a:srgbClr val="000000"/>
                </a:solidFill>
                <a:cs typeface="Times New Roman" charset="0"/>
              </a:rPr>
              <a:t/>
            </a:r>
            <a:br>
              <a:rPr lang="en-CA" b="1" dirty="0" smtClean="0">
                <a:solidFill>
                  <a:srgbClr val="000000"/>
                </a:solidFill>
                <a:cs typeface="Times New Roman" charset="0"/>
              </a:rPr>
            </a:br>
            <a:r>
              <a:rPr lang="en-CA" sz="2800" b="1" dirty="0" smtClean="0">
                <a:solidFill>
                  <a:srgbClr val="000000"/>
                </a:solidFill>
                <a:cs typeface="Times New Roman" charset="0"/>
              </a:rPr>
              <a:t>Algoma University</a:t>
            </a:r>
            <a:r>
              <a:rPr lang="en-US" sz="2800" b="1" dirty="0" smtClean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algn="r" eaLnBrk="1" hangingPunct="1"/>
            <a:r>
              <a:rPr lang="en-US" sz="2800" b="1" dirty="0" smtClean="0"/>
              <a:t>Workshop on Teaching </a:t>
            </a:r>
          </a:p>
          <a:p>
            <a:pPr algn="r" eaLnBrk="1" hangingPunct="1"/>
            <a:r>
              <a:rPr lang="en-US" sz="2800" b="1" dirty="0" smtClean="0"/>
              <a:t>and Learning</a:t>
            </a:r>
            <a:br>
              <a:rPr lang="en-US" sz="2800" b="1" dirty="0" smtClean="0"/>
            </a:br>
            <a:endParaRPr lang="en-US" sz="2400" b="1" dirty="0" smtClean="0">
              <a:solidFill>
                <a:srgbClr val="000000"/>
              </a:solidFill>
              <a:cs typeface="Times New Roman" charset="0"/>
            </a:endParaRPr>
          </a:p>
          <a:p>
            <a:pPr algn="r" eaLnBrk="1" hangingPunct="1"/>
            <a:r>
              <a:rPr lang="en-US" sz="2400" b="1" dirty="0" smtClean="0">
                <a:solidFill>
                  <a:srgbClr val="000000"/>
                </a:solidFill>
                <a:cs typeface="Times New Roman" charset="0"/>
              </a:rPr>
              <a:t>January 21, 2009</a:t>
            </a:r>
          </a:p>
          <a:p>
            <a:pPr algn="r" eaLnBrk="1" hangingPunct="1"/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5" name="deeplearning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625" y="278606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2" descr="zpdeep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643182"/>
            <a:ext cx="28575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zpwhee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cs typeface="Times New Roman" charset="0"/>
              </a:rPr>
              <a:t>Conclusions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928813"/>
            <a:ext cx="7772400" cy="4114800"/>
          </a:xfrm>
          <a:solidFill>
            <a:srgbClr val="FFCC99"/>
          </a:solidFill>
        </p:spPr>
        <p:txBody>
          <a:bodyPr/>
          <a:lstStyle/>
          <a:p>
            <a:pPr lvl="1" eaLnBrk="1" hangingPunct="1">
              <a:buFontTx/>
              <a:buNone/>
              <a:defRPr/>
            </a:pPr>
            <a:endParaRPr lang="en-US" dirty="0" smtClean="0">
              <a:cs typeface="Times New Roman" charset="0"/>
            </a:endParaRPr>
          </a:p>
          <a:p>
            <a:pPr eaLnBrk="1" hangingPunct="1">
              <a:defRPr/>
            </a:pPr>
            <a:endParaRPr lang="en-US" dirty="0" smtClean="0">
              <a:cs typeface="Times New Roman" charset="0"/>
            </a:endParaRPr>
          </a:p>
          <a:p>
            <a:pPr eaLnBrk="1" hangingPunct="1">
              <a:defRPr/>
            </a:pPr>
            <a:endParaRPr lang="en-US" dirty="0" smtClean="0">
              <a:cs typeface="Times New Roman" charset="0"/>
            </a:endParaRPr>
          </a:p>
          <a:p>
            <a:pPr eaLnBrk="1" hangingPunct="1">
              <a:defRPr/>
            </a:pPr>
            <a:endParaRPr lang="en-US" dirty="0" smtClean="0">
              <a:cs typeface="Times New Roman" charset="0"/>
            </a:endParaRPr>
          </a:p>
          <a:p>
            <a:pPr algn="just" eaLnBrk="1" hangingPunct="1">
              <a:buNone/>
              <a:defRPr/>
            </a:pPr>
            <a:endParaRPr lang="en-US" sz="2800" dirty="0" smtClean="0"/>
          </a:p>
          <a:p>
            <a:pPr algn="just" eaLnBrk="1" hangingPunct="1">
              <a:buNone/>
              <a:defRPr/>
            </a:pPr>
            <a:endParaRPr lang="en-US" sz="2800" dirty="0" smtClean="0"/>
          </a:p>
        </p:txBody>
      </p:sp>
      <p:pic>
        <p:nvPicPr>
          <p:cNvPr id="9220" name="Picture 4" descr="zpbart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643063"/>
            <a:ext cx="49498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eeplearning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24" y="2786058"/>
            <a:ext cx="23161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7772400" cy="1143000"/>
          </a:xfrm>
        </p:spPr>
        <p:txBody>
          <a:bodyPr/>
          <a:lstStyle/>
          <a:p>
            <a:r>
              <a:rPr lang="en-US" b="1" smtClean="0"/>
              <a:t>Agenda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Workshop objectives</a:t>
            </a:r>
          </a:p>
          <a:p>
            <a:r>
              <a:rPr lang="en-US" sz="2800" dirty="0" smtClean="0"/>
              <a:t>Introduction:  Deep Learning</a:t>
            </a:r>
          </a:p>
          <a:p>
            <a:r>
              <a:rPr lang="en-US" sz="2800" smtClean="0"/>
              <a:t>Video</a:t>
            </a:r>
            <a:endParaRPr lang="en-US" sz="2800" dirty="0" smtClean="0"/>
          </a:p>
          <a:p>
            <a:r>
              <a:rPr lang="en-US" sz="2800" dirty="0" smtClean="0"/>
              <a:t>Research findings on deep learning</a:t>
            </a:r>
          </a:p>
          <a:p>
            <a:r>
              <a:rPr lang="en-US" sz="2800" dirty="0" smtClean="0"/>
              <a:t>Videos to foster discussion</a:t>
            </a:r>
          </a:p>
          <a:p>
            <a:r>
              <a:rPr lang="en-US" sz="2800" dirty="0" smtClean="0"/>
              <a:t>Group discussion</a:t>
            </a:r>
          </a:p>
          <a:p>
            <a:r>
              <a:rPr lang="en-US" sz="2800" dirty="0" smtClean="0"/>
              <a:t>Group activity</a:t>
            </a:r>
          </a:p>
          <a:p>
            <a:r>
              <a:rPr lang="en-US" sz="2800" dirty="0" smtClean="0"/>
              <a:t>Resources: </a:t>
            </a:r>
            <a:r>
              <a:rPr lang="en-US" sz="2800" dirty="0" smtClean="0">
                <a:hlinkClick r:id="rId2"/>
              </a:rPr>
              <a:t>www.julianhermida.com</a:t>
            </a:r>
            <a:endParaRPr lang="en-US" sz="2800" dirty="0" smtClean="0"/>
          </a:p>
        </p:txBody>
      </p:sp>
      <p:pic>
        <p:nvPicPr>
          <p:cNvPr id="3076" name="Picture 3" descr="zpagend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785813"/>
            <a:ext cx="21256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>
                <a:solidFill>
                  <a:srgbClr val="000000"/>
                </a:solidFill>
                <a:cs typeface="Times New Roman" charset="0"/>
              </a:rPr>
              <a:t>What is deep learning? </a:t>
            </a:r>
            <a:br>
              <a:rPr lang="en-CA" b="1" dirty="0" smtClean="0">
                <a:solidFill>
                  <a:srgbClr val="000000"/>
                </a:solidFill>
                <a:cs typeface="Times New Roman" charset="0"/>
              </a:rPr>
            </a:br>
            <a:r>
              <a:rPr lang="en-CA" sz="2400" b="1" dirty="0" smtClean="0">
                <a:solidFill>
                  <a:srgbClr val="000000"/>
                </a:solidFill>
                <a:cs typeface="Times New Roman" charset="0"/>
              </a:rPr>
              <a:t>A SOTL constructivist approach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43138"/>
            <a:ext cx="7772400" cy="4114800"/>
          </a:xfrm>
          <a:solidFill>
            <a:srgbClr val="FFCC99"/>
          </a:solidFill>
        </p:spPr>
        <p:txBody>
          <a:bodyPr/>
          <a:lstStyle/>
          <a:p>
            <a:pPr marL="0" algn="just" eaLnBrk="1" hangingPunct="1"/>
            <a:endParaRPr lang="en-US" sz="2200" smtClean="0"/>
          </a:p>
          <a:p>
            <a:pPr marL="0" algn="just" eaLnBrk="1" hangingPunct="1"/>
            <a:r>
              <a:rPr lang="en-US" sz="2200" smtClean="0"/>
              <a:t>Use of higher-order cognitive and meta-cognitive skills in order to construct long-term understanding.</a:t>
            </a:r>
            <a:endParaRPr lang="en-CA" sz="2200" smtClean="0"/>
          </a:p>
          <a:p>
            <a:pPr marL="0" eaLnBrk="1" hangingPunct="1"/>
            <a:r>
              <a:rPr lang="en-CA" sz="2200" smtClean="0"/>
              <a:t>Link of new ideas to already known concepts.</a:t>
            </a:r>
          </a:p>
          <a:p>
            <a:pPr marL="0" algn="just" eaLnBrk="1" hangingPunct="1"/>
            <a:r>
              <a:rPr lang="en-CA" sz="2200" smtClean="0"/>
              <a:t>Use of new concepts to solve problems in new and unfamiliar contexts.</a:t>
            </a:r>
          </a:p>
          <a:p>
            <a:pPr marL="0" algn="just" eaLnBrk="1" hangingPunct="1"/>
            <a:r>
              <a:rPr lang="en-CA" sz="2200" smtClean="0"/>
              <a:t>A sustained, substantial, and positive influence on the way students act, think, or feel.</a:t>
            </a:r>
          </a:p>
          <a:p>
            <a:pPr marL="0" algn="just" eaLnBrk="1" hangingPunct="1"/>
            <a:r>
              <a:rPr lang="en-CA" sz="2200" smtClean="0"/>
              <a:t>Personal commitment to learning.</a:t>
            </a:r>
          </a:p>
        </p:txBody>
      </p:sp>
      <p:pic>
        <p:nvPicPr>
          <p:cNvPr id="4100" name="Picture 3" descr="zpdep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5715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cs typeface="Times New Roman" charset="0"/>
              </a:rPr>
              <a:t>Surface Learning</a:t>
            </a:r>
            <a:endParaRPr lang="es-ES" sz="4000" b="1" dirty="0" smtClean="0">
              <a:cs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CC99"/>
          </a:solidFill>
        </p:spPr>
        <p:txBody>
          <a:bodyPr/>
          <a:lstStyle/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8607425" y="5303838"/>
            <a:ext cx="32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CA" sz="3200">
              <a:cs typeface="Times New Roman" charset="0"/>
            </a:endParaRPr>
          </a:p>
        </p:txBody>
      </p:sp>
      <p:pic>
        <p:nvPicPr>
          <p:cNvPr id="8" name="sarducci2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zpfatherguid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14338"/>
            <a:ext cx="123825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Questions</a:t>
            </a:r>
            <a:endParaRPr lang="en-US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CC99"/>
          </a:solidFill>
        </p:spPr>
        <p:txBody>
          <a:bodyPr/>
          <a:lstStyle/>
          <a:p>
            <a:pPr marL="0" algn="just" eaLnBrk="1" hangingPunct="1"/>
            <a:endParaRPr lang="en-US" sz="2200" dirty="0" smtClean="0"/>
          </a:p>
          <a:p>
            <a:pPr lvl="0"/>
            <a:r>
              <a:rPr lang="en-CA" sz="2400" dirty="0" smtClean="0"/>
              <a:t>Does this happen here at Algoma?</a:t>
            </a:r>
            <a:endParaRPr lang="en-US" sz="2400" dirty="0" smtClean="0"/>
          </a:p>
          <a:p>
            <a:pPr lvl="0"/>
            <a:endParaRPr lang="en-CA" sz="2400" dirty="0" smtClean="0"/>
          </a:p>
          <a:p>
            <a:pPr lvl="0"/>
            <a:r>
              <a:rPr lang="en-CA" sz="2400" dirty="0" smtClean="0"/>
              <a:t>Do </a:t>
            </a:r>
            <a:r>
              <a:rPr lang="en-CA" sz="2400" dirty="0" smtClean="0"/>
              <a:t>you agree that most students forget almost everything they learn in college? </a:t>
            </a:r>
            <a:endParaRPr lang="en-US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Why </a:t>
            </a:r>
            <a:r>
              <a:rPr lang="en-CA" sz="2400" dirty="0" smtClean="0"/>
              <a:t>does this happen? </a:t>
            </a:r>
            <a:endParaRPr lang="en-US" sz="2400" dirty="0" smtClean="0"/>
          </a:p>
          <a:p>
            <a:pPr marL="0" algn="just" eaLnBrk="1" hangingPunct="1"/>
            <a:endParaRPr lang="en-CA" sz="22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4407" y="142852"/>
          <a:ext cx="7929593" cy="6506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099"/>
                <a:gridCol w="4131494"/>
              </a:tblGrid>
              <a:tr h="5715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Deep learning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Surface</a:t>
                      </a:r>
                      <a:r>
                        <a:rPr lang="en-US" sz="1600" baseline="0" dirty="0" smtClean="0"/>
                        <a:t> learning</a:t>
                      </a:r>
                      <a:endParaRPr lang="en-US" sz="1600" dirty="0"/>
                    </a:p>
                  </a:txBody>
                  <a:tcPr/>
                </a:tc>
              </a:tr>
              <a:tr h="34957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The deeper the student’s approach</a:t>
                      </a:r>
                      <a:r>
                        <a:rPr lang="en-US" sz="1500" baseline="0" dirty="0" smtClean="0"/>
                        <a:t> to learning, the higher the quality of the learning outcome</a:t>
                      </a:r>
                      <a:endParaRPr lang="en-US" sz="1500" dirty="0" smtClean="0"/>
                    </a:p>
                    <a:p>
                      <a:pPr algn="ctr"/>
                      <a:endParaRPr lang="en-US" sz="160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2860">
                <a:tc>
                  <a:txBody>
                    <a:bodyPr/>
                    <a:lstStyle/>
                    <a:p>
                      <a:r>
                        <a:rPr lang="en-US" dirty="0" smtClean="0"/>
                        <a:t>Knowledge is constructed.</a:t>
                      </a:r>
                    </a:p>
                    <a:p>
                      <a:r>
                        <a:rPr lang="en-US" dirty="0" smtClean="0"/>
                        <a:t>Natural critical learning environment.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Knowledge is received.</a:t>
                      </a:r>
                      <a:endParaRPr lang="en-US" dirty="0"/>
                    </a:p>
                  </a:txBody>
                  <a:tcPr/>
                </a:tc>
              </a:tr>
              <a:tr h="642860">
                <a:tc>
                  <a:txBody>
                    <a:bodyPr/>
                    <a:lstStyle/>
                    <a:p>
                      <a:r>
                        <a:rPr lang="en-US" dirty="0" smtClean="0"/>
                        <a:t>Search for meanings.</a:t>
                      </a:r>
                    </a:p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learning activities.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Search for</a:t>
                      </a:r>
                      <a:r>
                        <a:rPr lang="en-US" baseline="0" dirty="0" smtClean="0"/>
                        <a:t> facts.</a:t>
                      </a:r>
                      <a:endParaRPr lang="en-US" dirty="0"/>
                    </a:p>
                  </a:txBody>
                  <a:tcPr/>
                </a:tc>
              </a:tr>
              <a:tr h="487201">
                <a:tc>
                  <a:txBody>
                    <a:bodyPr/>
                    <a:lstStyle/>
                    <a:p>
                      <a:r>
                        <a:rPr lang="en-US" dirty="0" smtClean="0"/>
                        <a:t>Higher-order cognitive skills.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</a:t>
                      </a:r>
                      <a:r>
                        <a:rPr lang="en-US" baseline="0" dirty="0" smtClean="0"/>
                        <a:t>-order cognitive skills.</a:t>
                      </a:r>
                      <a:endParaRPr lang="en-US" dirty="0"/>
                    </a:p>
                  </a:txBody>
                  <a:tcPr/>
                </a:tc>
              </a:tr>
              <a:tr h="642860">
                <a:tc>
                  <a:txBody>
                    <a:bodyPr/>
                    <a:lstStyle/>
                    <a:p>
                      <a:r>
                        <a:rPr lang="en-US" dirty="0" smtClean="0"/>
                        <a:t>Intrinsic</a:t>
                      </a:r>
                      <a:r>
                        <a:rPr lang="en-US" baseline="0" dirty="0" smtClean="0"/>
                        <a:t> motivation.</a:t>
                      </a:r>
                    </a:p>
                    <a:p>
                      <a:pPr algn="just"/>
                      <a:r>
                        <a:rPr lang="en-US" baseline="0" dirty="0" smtClean="0"/>
                        <a:t>Motivation as a product of teaching.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Extrinsic motivation.</a:t>
                      </a:r>
                      <a:endParaRPr lang="en-US" dirty="0"/>
                    </a:p>
                  </a:txBody>
                  <a:tcPr/>
                </a:tc>
              </a:tr>
              <a:tr h="845670">
                <a:tc gridSpan="2">
                  <a:txBody>
                    <a:bodyPr/>
                    <a:lstStyle/>
                    <a:p>
                      <a:pPr algn="ctr"/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Approaches to learning arise from the students perceptions of the teachers’ requirements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                                     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8720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Constructive alignment</a:t>
                      </a:r>
                      <a:endParaRPr lang="en-US" sz="2400" kern="1200" baseline="0" dirty="0">
                        <a:solidFill>
                          <a:srgbClr val="08070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Unaligned courses.</a:t>
                      </a:r>
                      <a:endParaRPr lang="en-US" dirty="0"/>
                    </a:p>
                  </a:txBody>
                  <a:tcPr/>
                </a:tc>
              </a:tr>
              <a:tr h="4872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Metacognition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r>
                        <a:rPr lang="en-US" baseline="0" dirty="0" smtClean="0"/>
                        <a:t> for exams.</a:t>
                      </a:r>
                      <a:endParaRPr lang="en-US" dirty="0"/>
                    </a:p>
                  </a:txBody>
                  <a:tcPr/>
                </a:tc>
              </a:tr>
              <a:tr h="4872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Discovery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Coverage</a:t>
                      </a:r>
                      <a:endParaRPr lang="en-US" sz="1800" dirty="0"/>
                    </a:p>
                  </a:txBody>
                  <a:tcPr/>
                </a:tc>
              </a:tr>
              <a:tr h="6349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Focus on what the student does.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Focus on what </a:t>
                      </a:r>
                    </a:p>
                    <a:p>
                      <a:r>
                        <a:rPr lang="en-US" sz="1800" dirty="0" smtClean="0"/>
                        <a:t>the teacher does.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81" name="Picture 5" descr="zpdeep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0" y="2000250"/>
            <a:ext cx="21193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4" descr="zpsurfacelearnin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643446"/>
            <a:ext cx="23209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Information 5">
            <a:hlinkClick r:id="rId4" action="ppaction://hlinkpres?slideindex=1&amp;slidetitle=" highlightClick="1"/>
          </p:cNvPr>
          <p:cNvSpPr/>
          <p:nvPr/>
        </p:nvSpPr>
        <p:spPr bwMode="auto">
          <a:xfrm>
            <a:off x="4000496" y="4643446"/>
            <a:ext cx="457200" cy="274320"/>
          </a:xfrm>
          <a:prstGeom prst="actionButtonInformation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dk1"/>
              </a:solidFill>
              <a:latin typeface="+mn-lt"/>
              <a:hlinkClick r:id="rId5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996600"/>
              </a:solidFill>
              <a:effectLst/>
              <a:latin typeface="Times New Roman" charset="0"/>
            </a:endParaRPr>
          </a:p>
        </p:txBody>
      </p:sp>
      <p:sp>
        <p:nvSpPr>
          <p:cNvPr id="8" name="Action Button: Forward or Next 7">
            <a:hlinkClick r:id="rId6" action="ppaction://hlinkpres?slideindex=1&amp;slidetitle=" highlightClick="1"/>
          </p:cNvPr>
          <p:cNvSpPr/>
          <p:nvPr/>
        </p:nvSpPr>
        <p:spPr bwMode="auto">
          <a:xfrm>
            <a:off x="7929586" y="4071942"/>
            <a:ext cx="1042416" cy="3693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Action Button: Information 11">
            <a:hlinkClick r:id="rId7" action="ppaction://hlinkpres?slideindex=1&amp;slidetitle=" highlightClick="1"/>
          </p:cNvPr>
          <p:cNvSpPr/>
          <p:nvPr/>
        </p:nvSpPr>
        <p:spPr bwMode="auto">
          <a:xfrm>
            <a:off x="8501090" y="4143380"/>
            <a:ext cx="457200" cy="274320"/>
          </a:xfrm>
          <a:prstGeom prst="actionButtonInformation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dk1"/>
              </a:solidFill>
              <a:latin typeface="+mn-lt"/>
              <a:hlinkClick r:id="rId5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99660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CC99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CA" smtClean="0"/>
          </a:p>
          <a:p>
            <a:pPr eaLnBrk="1" hangingPunct="1"/>
            <a:endParaRPr lang="en-CA" smtClean="0"/>
          </a:p>
        </p:txBody>
      </p:sp>
      <p:pic>
        <p:nvPicPr>
          <p:cNvPr id="7" name="teachingteaching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428736"/>
            <a:ext cx="621792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zpdeep1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857232"/>
            <a:ext cx="21701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zp1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71536" y="-428652"/>
            <a:ext cx="28209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772400" cy="1143000"/>
          </a:xfrm>
        </p:spPr>
        <p:txBody>
          <a:bodyPr/>
          <a:lstStyle/>
          <a:p>
            <a:r>
              <a:rPr lang="en-US" b="1" dirty="0" smtClean="0"/>
              <a:t>Deep Learning Video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 activity</a:t>
            </a:r>
            <a:endParaRPr lang="en-US" b="1" dirty="0"/>
          </a:p>
        </p:txBody>
      </p:sp>
      <p:pic>
        <p:nvPicPr>
          <p:cNvPr id="4" name="workshopdeeplearni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1571612"/>
            <a:ext cx="6827520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b="1" dirty="0" smtClean="0"/>
              <a:t>Group discussion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en-CA" sz="2200" dirty="0" smtClean="0"/>
              <a:t>Does each of these scenes promote deep learner? </a:t>
            </a:r>
          </a:p>
          <a:p>
            <a:pPr eaLnBrk="1" hangingPunct="1">
              <a:buNone/>
            </a:pPr>
            <a:r>
              <a:rPr lang="en-CA" sz="2200" dirty="0" smtClean="0"/>
              <a:t>Why? Why not?</a:t>
            </a:r>
            <a:endParaRPr lang="en-US" sz="2200" dirty="0" smtClean="0"/>
          </a:p>
          <a:p>
            <a:pPr eaLnBrk="1" hangingPunct="1"/>
            <a:r>
              <a:rPr lang="en-CA" sz="2200" dirty="0" smtClean="0"/>
              <a:t>What do we usually do in our courses </a:t>
            </a:r>
          </a:p>
          <a:p>
            <a:pPr eaLnBrk="1" hangingPunct="1">
              <a:buFontTx/>
              <a:buNone/>
            </a:pPr>
            <a:r>
              <a:rPr lang="en-CA" sz="2200" dirty="0" smtClean="0"/>
              <a:t>	that results in surface learning?</a:t>
            </a:r>
            <a:endParaRPr lang="en-US" sz="2200" dirty="0" smtClean="0"/>
          </a:p>
          <a:p>
            <a:pPr eaLnBrk="1" hangingPunct="1"/>
            <a:r>
              <a:rPr lang="en-CA" sz="2200" dirty="0" smtClean="0"/>
              <a:t>What do we need to do to encourage our students to take a deep approach to learning? How can we teach so that Robert becomes like Susan? Think of a course you are teaching/taking, what specific changes would you introduce to promote deep learning?</a:t>
            </a:r>
          </a:p>
          <a:p>
            <a:pPr algn="just" eaLnBrk="1" hangingPunct="1"/>
            <a:r>
              <a:rPr lang="en-CA" sz="2200" dirty="0" smtClean="0"/>
              <a:t>Create an expectation failure for students in one of your courses.</a:t>
            </a:r>
          </a:p>
        </p:txBody>
      </p:sp>
      <p:pic>
        <p:nvPicPr>
          <p:cNvPr id="8196" name="Picture 4" descr="zpdeep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28604"/>
            <a:ext cx="3551237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eeplearning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143644"/>
            <a:ext cx="731686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252</Words>
  <Application>Microsoft PowerPoint</Application>
  <PresentationFormat>On-screen Show (4:3)</PresentationFormat>
  <Paragraphs>74</Paragraphs>
  <Slides>10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How to Promote Deep Learning   </vt:lpstr>
      <vt:lpstr>Agenda</vt:lpstr>
      <vt:lpstr>What is deep learning?  A SOTL constructivist approach</vt:lpstr>
      <vt:lpstr>Surface Learning</vt:lpstr>
      <vt:lpstr>Discussion Questions</vt:lpstr>
      <vt:lpstr>Slide 6</vt:lpstr>
      <vt:lpstr>Deep Learning Video</vt:lpstr>
      <vt:lpstr>Video activity</vt:lpstr>
      <vt:lpstr>Group discussion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LEGAL CREDENTIALS</dc:title>
  <dc:creator>Julian Hermida</dc:creator>
  <cp:lastModifiedBy>Julian Hermida</cp:lastModifiedBy>
  <cp:revision>540</cp:revision>
  <dcterms:created xsi:type="dcterms:W3CDTF">2006-11-30T01:11:31Z</dcterms:created>
  <dcterms:modified xsi:type="dcterms:W3CDTF">2009-01-20T05:58:51Z</dcterms:modified>
</cp:coreProperties>
</file>