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68" r:id="rId2"/>
    <p:sldId id="271" r:id="rId3"/>
    <p:sldId id="257" r:id="rId4"/>
    <p:sldId id="280" r:id="rId5"/>
    <p:sldId id="281" r:id="rId6"/>
    <p:sldId id="273" r:id="rId7"/>
    <p:sldId id="274" r:id="rId8"/>
    <p:sldId id="277" r:id="rId9"/>
    <p:sldId id="260" r:id="rId10"/>
    <p:sldId id="279" r:id="rId11"/>
    <p:sldId id="272" r:id="rId12"/>
    <p:sldId id="275" r:id="rId13"/>
    <p:sldId id="263" r:id="rId14"/>
    <p:sldId id="276" r:id="rId15"/>
    <p:sldId id="278" r:id="rId16"/>
    <p:sldId id="282" r:id="rId17"/>
    <p:sldId id="261" r:id="rId18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413749"/>
    <a:srgbClr val="080709"/>
    <a:srgbClr val="FF9933"/>
    <a:srgbClr val="FF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32787"/>
    <p:restoredTop sz="90929"/>
  </p:normalViewPr>
  <p:slideViewPr>
    <p:cSldViewPr>
      <p:cViewPr varScale="1">
        <p:scale>
          <a:sx n="68" d="100"/>
          <a:sy n="68" d="100"/>
        </p:scale>
        <p:origin x="-181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478" y="-78"/>
      </p:cViewPr>
      <p:guideLst>
        <p:guide orient="horz" pos="2932"/>
        <p:guide pos="221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Method</a:t>
            </a:r>
            <a:r>
              <a:rPr lang="en-US" baseline="0" dirty="0" smtClean="0"/>
              <a:t> and Learning Outcome </a:t>
            </a:r>
          </a:p>
          <a:p>
            <a:pPr>
              <a:defRPr/>
            </a:pPr>
            <a:r>
              <a:rPr lang="en-US" baseline="0" dirty="0" smtClean="0"/>
              <a:t>(</a:t>
            </a:r>
            <a:r>
              <a:rPr lang="en-US" baseline="0" dirty="0" err="1" smtClean="0"/>
              <a:t>Bigg’s</a:t>
            </a:r>
            <a:r>
              <a:rPr lang="en-US" baseline="0" dirty="0" smtClean="0"/>
              <a:t> SOLO Taxonomy)</a:t>
            </a:r>
            <a:endParaRPr lang="en-US" dirty="0"/>
          </a:p>
        </c:rich>
      </c:tx>
      <c:layout>
        <c:manualLayout>
          <c:xMode val="edge"/>
          <c:yMode val="edge"/>
          <c:x val="8.8936171536468503E-2"/>
          <c:y val="0"/>
        </c:manualLayout>
      </c:layout>
    </c:title>
    <c:plotArea>
      <c:layout>
        <c:manualLayout>
          <c:layoutTarget val="inner"/>
          <c:xMode val="edge"/>
          <c:yMode val="edge"/>
          <c:x val="8.8521048554924292E-2"/>
          <c:y val="0.19384375000000012"/>
          <c:w val="0.88184952919548076"/>
          <c:h val="0.5570497047244096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Sheet1!$A$2:$A$5</c:f>
              <c:strCache>
                <c:ptCount val="3"/>
                <c:pt idx="0">
                  <c:v>Deep-learning lectures</c:v>
                </c:pt>
                <c:pt idx="1">
                  <c:v>Student-driven course</c:v>
                </c:pt>
                <c:pt idx="2">
                  <c:v>Traditional lectures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4.5999999999999996</c:v>
                </c:pt>
                <c:pt idx="1">
                  <c:v>4.0999999999999996</c:v>
                </c:pt>
                <c:pt idx="2">
                  <c:v>2.75</c:v>
                </c:pt>
              </c:numCache>
            </c:numRef>
          </c:val>
        </c:ser>
        <c:axId val="58368000"/>
        <c:axId val="58369536"/>
      </c:barChart>
      <c:catAx>
        <c:axId val="58368000"/>
        <c:scaling>
          <c:orientation val="minMax"/>
        </c:scaling>
        <c:axPos val="b"/>
        <c:tickLblPos val="nextTo"/>
        <c:crossAx val="58369536"/>
        <c:crosses val="autoZero"/>
        <c:auto val="1"/>
        <c:lblAlgn val="ctr"/>
        <c:lblOffset val="100"/>
      </c:catAx>
      <c:valAx>
        <c:axId val="58369536"/>
        <c:scaling>
          <c:orientation val="minMax"/>
        </c:scaling>
        <c:axPos val="l"/>
        <c:majorGridlines/>
        <c:numFmt formatCode="General" sourceLinked="1"/>
        <c:tickLblPos val="nextTo"/>
        <c:crossAx val="5836800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2ECB20-5D33-48C5-8000-2C662D1B6F42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A6552477-9C60-427E-931A-14E36D4909D9}">
      <dgm:prSet phldrT="[Text]" custT="1"/>
      <dgm:spPr/>
      <dgm:t>
        <a:bodyPr/>
        <a:lstStyle/>
        <a:p>
          <a:r>
            <a:rPr lang="en-US" sz="2000" dirty="0" smtClean="0"/>
            <a:t>Curriculum objectives and intended learning  outcomes</a:t>
          </a:r>
          <a:endParaRPr lang="en-US" sz="2000" dirty="0"/>
        </a:p>
      </dgm:t>
    </dgm:pt>
    <dgm:pt modelId="{4BC63B62-AA2E-44B1-93DE-B7868ADA282D}" type="parTrans" cxnId="{E36C06BE-02A6-45B1-8239-A146F01F66B0}">
      <dgm:prSet/>
      <dgm:spPr/>
      <dgm:t>
        <a:bodyPr/>
        <a:lstStyle/>
        <a:p>
          <a:endParaRPr lang="en-US"/>
        </a:p>
      </dgm:t>
    </dgm:pt>
    <dgm:pt modelId="{297E9E51-B133-4AFC-8F8A-98EF6D53808B}" type="sibTrans" cxnId="{E36C06BE-02A6-45B1-8239-A146F01F66B0}">
      <dgm:prSet/>
      <dgm:spPr/>
      <dgm:t>
        <a:bodyPr/>
        <a:lstStyle/>
        <a:p>
          <a:endParaRPr lang="en-US"/>
        </a:p>
      </dgm:t>
    </dgm:pt>
    <dgm:pt modelId="{3F20CC39-8D38-4422-80A3-A6A25218FE55}">
      <dgm:prSet phldrT="[Text]" custT="1"/>
      <dgm:spPr/>
      <dgm:t>
        <a:bodyPr/>
        <a:lstStyle/>
        <a:p>
          <a:pPr algn="just"/>
          <a:r>
            <a:rPr lang="en-US" sz="2100" baseline="0" dirty="0" smtClean="0"/>
            <a:t>Assessment</a:t>
          </a:r>
          <a:endParaRPr lang="en-US" sz="2100" baseline="0" dirty="0"/>
        </a:p>
      </dgm:t>
    </dgm:pt>
    <dgm:pt modelId="{86B30B9A-7EA8-4965-9C3B-344755E74E1B}" type="parTrans" cxnId="{32F14828-85FE-4041-BC6F-1B6924E8633F}">
      <dgm:prSet/>
      <dgm:spPr/>
      <dgm:t>
        <a:bodyPr/>
        <a:lstStyle/>
        <a:p>
          <a:endParaRPr lang="en-US"/>
        </a:p>
      </dgm:t>
    </dgm:pt>
    <dgm:pt modelId="{6649D796-5D4B-4C16-8182-BF6D16F6F019}" type="sibTrans" cxnId="{32F14828-85FE-4041-BC6F-1B6924E8633F}">
      <dgm:prSet/>
      <dgm:spPr/>
      <dgm:t>
        <a:bodyPr/>
        <a:lstStyle/>
        <a:p>
          <a:endParaRPr lang="en-US"/>
        </a:p>
      </dgm:t>
    </dgm:pt>
    <dgm:pt modelId="{7B7067BE-4CC9-4538-8CB8-9996230A8ABE}">
      <dgm:prSet phldrT="[Text]"/>
      <dgm:spPr/>
      <dgm:t>
        <a:bodyPr/>
        <a:lstStyle/>
        <a:p>
          <a:r>
            <a:rPr lang="en-US" dirty="0" smtClean="0"/>
            <a:t>Teaching and Learning Activities</a:t>
          </a:r>
          <a:endParaRPr lang="en-US" dirty="0"/>
        </a:p>
      </dgm:t>
    </dgm:pt>
    <dgm:pt modelId="{367B17EB-B25D-4D70-830B-A1AAEBCFD3EB}" type="parTrans" cxnId="{58D48EE4-2C9D-4371-A63F-4E7F9C721A55}">
      <dgm:prSet/>
      <dgm:spPr/>
      <dgm:t>
        <a:bodyPr/>
        <a:lstStyle/>
        <a:p>
          <a:endParaRPr lang="en-US"/>
        </a:p>
      </dgm:t>
    </dgm:pt>
    <dgm:pt modelId="{2C6E7C1B-B2E1-4368-85A2-4385E6765532}" type="sibTrans" cxnId="{58D48EE4-2C9D-4371-A63F-4E7F9C721A55}">
      <dgm:prSet/>
      <dgm:spPr/>
      <dgm:t>
        <a:bodyPr/>
        <a:lstStyle/>
        <a:p>
          <a:endParaRPr lang="en-US"/>
        </a:p>
      </dgm:t>
    </dgm:pt>
    <dgm:pt modelId="{B59B21D0-ABD7-4475-AB69-37D2A44F9299}" type="pres">
      <dgm:prSet presAssocID="{422ECB20-5D33-48C5-8000-2C662D1B6F42}" presName="compositeShape" presStyleCnt="0">
        <dgm:presLayoutVars>
          <dgm:chMax val="7"/>
          <dgm:dir/>
          <dgm:resizeHandles val="exact"/>
        </dgm:presLayoutVars>
      </dgm:prSet>
      <dgm:spPr/>
    </dgm:pt>
    <dgm:pt modelId="{080F20F9-0CDD-4535-9028-73F586428BA5}" type="pres">
      <dgm:prSet presAssocID="{A6552477-9C60-427E-931A-14E36D4909D9}" presName="circ1" presStyleLbl="vennNode1" presStyleIdx="0" presStyleCnt="3" custLinFactNeighborX="-36" custLinFactNeighborY="-1605"/>
      <dgm:spPr/>
      <dgm:t>
        <a:bodyPr/>
        <a:lstStyle/>
        <a:p>
          <a:endParaRPr lang="en-US"/>
        </a:p>
      </dgm:t>
    </dgm:pt>
    <dgm:pt modelId="{750C1C03-5F6C-47D9-A1DC-2CE0240C9A2F}" type="pres">
      <dgm:prSet presAssocID="{A6552477-9C60-427E-931A-14E36D4909D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AD7E45-FCE6-4F64-94C9-2568AD32BB22}" type="pres">
      <dgm:prSet presAssocID="{3F20CC39-8D38-4422-80A3-A6A25218FE55}" presName="circ2" presStyleLbl="vennNode1" presStyleIdx="1" presStyleCnt="3" custLinFactNeighborX="54268" custLinFactNeighborY="3757"/>
      <dgm:spPr/>
      <dgm:t>
        <a:bodyPr/>
        <a:lstStyle/>
        <a:p>
          <a:endParaRPr lang="en-US"/>
        </a:p>
      </dgm:t>
    </dgm:pt>
    <dgm:pt modelId="{21FC13EA-9616-42C9-BBBB-3DD890C808D5}" type="pres">
      <dgm:prSet presAssocID="{3F20CC39-8D38-4422-80A3-A6A25218FE5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E8F8BA-0B12-41AA-BEEF-D0E2C0D8F538}" type="pres">
      <dgm:prSet presAssocID="{7B7067BE-4CC9-4538-8CB8-9996230A8ABE}" presName="circ3" presStyleLbl="vennNode1" presStyleIdx="2" presStyleCnt="3" custLinFactNeighborX="-54340" custLinFactNeighborY="6914"/>
      <dgm:spPr/>
      <dgm:t>
        <a:bodyPr/>
        <a:lstStyle/>
        <a:p>
          <a:endParaRPr lang="en-US"/>
        </a:p>
      </dgm:t>
    </dgm:pt>
    <dgm:pt modelId="{5FDB31A1-4E07-4803-A49D-B7520CE7CFF1}" type="pres">
      <dgm:prSet presAssocID="{7B7067BE-4CC9-4538-8CB8-9996230A8AB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6726041-A221-4856-AE24-7700D64C9892}" type="presOf" srcId="{7B7067BE-4CC9-4538-8CB8-9996230A8ABE}" destId="{96E8F8BA-0B12-41AA-BEEF-D0E2C0D8F538}" srcOrd="0" destOrd="0" presId="urn:microsoft.com/office/officeart/2005/8/layout/venn1"/>
    <dgm:cxn modelId="{32F14828-85FE-4041-BC6F-1B6924E8633F}" srcId="{422ECB20-5D33-48C5-8000-2C662D1B6F42}" destId="{3F20CC39-8D38-4422-80A3-A6A25218FE55}" srcOrd="1" destOrd="0" parTransId="{86B30B9A-7EA8-4965-9C3B-344755E74E1B}" sibTransId="{6649D796-5D4B-4C16-8182-BF6D16F6F019}"/>
    <dgm:cxn modelId="{29EA429E-7F77-4605-80DA-E435E7CB812A}" type="presOf" srcId="{A6552477-9C60-427E-931A-14E36D4909D9}" destId="{080F20F9-0CDD-4535-9028-73F586428BA5}" srcOrd="0" destOrd="0" presId="urn:microsoft.com/office/officeart/2005/8/layout/venn1"/>
    <dgm:cxn modelId="{98506453-6A7E-4C1E-94E6-F5E2336D54FC}" type="presOf" srcId="{7B7067BE-4CC9-4538-8CB8-9996230A8ABE}" destId="{5FDB31A1-4E07-4803-A49D-B7520CE7CFF1}" srcOrd="1" destOrd="0" presId="urn:microsoft.com/office/officeart/2005/8/layout/venn1"/>
    <dgm:cxn modelId="{63B8E8CF-2FEE-4D2B-A432-37FB39ABE933}" type="presOf" srcId="{3F20CC39-8D38-4422-80A3-A6A25218FE55}" destId="{21FC13EA-9616-42C9-BBBB-3DD890C808D5}" srcOrd="1" destOrd="0" presId="urn:microsoft.com/office/officeart/2005/8/layout/venn1"/>
    <dgm:cxn modelId="{58D48EE4-2C9D-4371-A63F-4E7F9C721A55}" srcId="{422ECB20-5D33-48C5-8000-2C662D1B6F42}" destId="{7B7067BE-4CC9-4538-8CB8-9996230A8ABE}" srcOrd="2" destOrd="0" parTransId="{367B17EB-B25D-4D70-830B-A1AAEBCFD3EB}" sibTransId="{2C6E7C1B-B2E1-4368-85A2-4385E6765532}"/>
    <dgm:cxn modelId="{4A976597-1830-49DE-BF14-20B6D0E3A50B}" type="presOf" srcId="{A6552477-9C60-427E-931A-14E36D4909D9}" destId="{750C1C03-5F6C-47D9-A1DC-2CE0240C9A2F}" srcOrd="1" destOrd="0" presId="urn:microsoft.com/office/officeart/2005/8/layout/venn1"/>
    <dgm:cxn modelId="{E36C06BE-02A6-45B1-8239-A146F01F66B0}" srcId="{422ECB20-5D33-48C5-8000-2C662D1B6F42}" destId="{A6552477-9C60-427E-931A-14E36D4909D9}" srcOrd="0" destOrd="0" parTransId="{4BC63B62-AA2E-44B1-93DE-B7868ADA282D}" sibTransId="{297E9E51-B133-4AFC-8F8A-98EF6D53808B}"/>
    <dgm:cxn modelId="{6ED79502-E6A8-4BCD-8A4E-426F33C548B0}" type="presOf" srcId="{3F20CC39-8D38-4422-80A3-A6A25218FE55}" destId="{0BAD7E45-FCE6-4F64-94C9-2568AD32BB22}" srcOrd="0" destOrd="0" presId="urn:microsoft.com/office/officeart/2005/8/layout/venn1"/>
    <dgm:cxn modelId="{A4912C6F-CC39-4551-832A-3A70597B00CE}" type="presOf" srcId="{422ECB20-5D33-48C5-8000-2C662D1B6F42}" destId="{B59B21D0-ABD7-4475-AB69-37D2A44F9299}" srcOrd="0" destOrd="0" presId="urn:microsoft.com/office/officeart/2005/8/layout/venn1"/>
    <dgm:cxn modelId="{6DA350D8-49D2-437B-9C21-ABA62B938A07}" type="presParOf" srcId="{B59B21D0-ABD7-4475-AB69-37D2A44F9299}" destId="{080F20F9-0CDD-4535-9028-73F586428BA5}" srcOrd="0" destOrd="0" presId="urn:microsoft.com/office/officeart/2005/8/layout/venn1"/>
    <dgm:cxn modelId="{F44AC3B1-ABC7-475F-89C4-CFE556819323}" type="presParOf" srcId="{B59B21D0-ABD7-4475-AB69-37D2A44F9299}" destId="{750C1C03-5F6C-47D9-A1DC-2CE0240C9A2F}" srcOrd="1" destOrd="0" presId="urn:microsoft.com/office/officeart/2005/8/layout/venn1"/>
    <dgm:cxn modelId="{58C5A9EB-5DA5-4C38-A908-9D8EE755FC2A}" type="presParOf" srcId="{B59B21D0-ABD7-4475-AB69-37D2A44F9299}" destId="{0BAD7E45-FCE6-4F64-94C9-2568AD32BB22}" srcOrd="2" destOrd="0" presId="urn:microsoft.com/office/officeart/2005/8/layout/venn1"/>
    <dgm:cxn modelId="{79361F85-0956-4867-847D-17C452F281F6}" type="presParOf" srcId="{B59B21D0-ABD7-4475-AB69-37D2A44F9299}" destId="{21FC13EA-9616-42C9-BBBB-3DD890C808D5}" srcOrd="3" destOrd="0" presId="urn:microsoft.com/office/officeart/2005/8/layout/venn1"/>
    <dgm:cxn modelId="{B376856F-3AC6-462F-AD6B-46331B57B558}" type="presParOf" srcId="{B59B21D0-ABD7-4475-AB69-37D2A44F9299}" destId="{96E8F8BA-0B12-41AA-BEEF-D0E2C0D8F538}" srcOrd="4" destOrd="0" presId="urn:microsoft.com/office/officeart/2005/8/layout/venn1"/>
    <dgm:cxn modelId="{FC0567A1-F00C-454D-B977-2058FC3DF4A8}" type="presParOf" srcId="{B59B21D0-ABD7-4475-AB69-37D2A44F9299}" destId="{5FDB31A1-4E07-4803-A49D-B7520CE7CFF1}" srcOrd="5" destOrd="0" presId="urn:microsoft.com/office/officeart/2005/8/layout/venn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>
            <a:lvl1pPr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863" y="0"/>
            <a:ext cx="304323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>
            <a:lvl1pPr algn="r"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3963"/>
            <a:ext cx="304323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b" anchorCtr="0" compatLnSpc="1">
            <a:prstTxWarp prst="textNoShape">
              <a:avLst/>
            </a:prstTxWarp>
          </a:bodyPr>
          <a:lstStyle>
            <a:lvl1pPr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863" y="8843963"/>
            <a:ext cx="304323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b" anchorCtr="0" compatLnSpc="1">
            <a:prstTxWarp prst="textNoShape">
              <a:avLst/>
            </a:prstTxWarp>
          </a:bodyPr>
          <a:lstStyle>
            <a:lvl1pPr algn="r"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230C9988-13D9-467A-A24A-81A7987CB8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>
            <a:lvl1pPr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863" y="0"/>
            <a:ext cx="304323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>
            <a:lvl1pPr algn="r"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6913"/>
            <a:ext cx="4656138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5" y="4422775"/>
            <a:ext cx="5149850" cy="418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3963"/>
            <a:ext cx="304323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b" anchorCtr="0" compatLnSpc="1">
            <a:prstTxWarp prst="textNoShape">
              <a:avLst/>
            </a:prstTxWarp>
          </a:bodyPr>
          <a:lstStyle>
            <a:lvl1pPr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863" y="8843963"/>
            <a:ext cx="304323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b" anchorCtr="0" compatLnSpc="1">
            <a:prstTxWarp prst="textNoShape">
              <a:avLst/>
            </a:prstTxWarp>
          </a:bodyPr>
          <a:lstStyle>
            <a:lvl1pPr algn="r"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9E8187A3-EFE0-417F-AA4D-0B5BF8589F6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C2AF6ED7-8D0B-4FC5-96AC-419C18C2F997}" type="slidenum">
              <a:rPr lang="es-ES" smtClean="0"/>
              <a:pPr defTabSz="933450"/>
              <a:t>1</a:t>
            </a:fld>
            <a:endParaRPr lang="es-E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696913"/>
            <a:ext cx="4656138" cy="34925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14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15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CF4419DA-39A0-4EA9-9EA3-F8AD00788BD5}" type="slidenum">
              <a:rPr lang="es-ES" smtClean="0"/>
              <a:pPr defTabSz="933450"/>
              <a:t>17</a:t>
            </a:fld>
            <a:endParaRPr lang="es-E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696913"/>
            <a:ext cx="4656138" cy="34925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3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696913"/>
            <a:ext cx="4656138" cy="34925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4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696913"/>
            <a:ext cx="4656138" cy="34925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5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696913"/>
            <a:ext cx="4656138" cy="34925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7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696913"/>
            <a:ext cx="4656138" cy="34925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8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8D1625A6-018B-40BE-8B3C-6CAB21045990}" type="slidenum">
              <a:rPr lang="es-ES" smtClean="0"/>
              <a:pPr defTabSz="933450"/>
              <a:t>9</a:t>
            </a:fld>
            <a:endParaRPr lang="es-ES" smtClean="0"/>
          </a:p>
        </p:txBody>
      </p:sp>
      <p:sp>
        <p:nvSpPr>
          <p:cNvPr id="13315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696913"/>
            <a:ext cx="4656138" cy="3492500"/>
          </a:xfrm>
          <a:ln/>
        </p:spPr>
      </p:sp>
      <p:sp>
        <p:nvSpPr>
          <p:cNvPr id="13316" name="Rectangle 2051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12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696913"/>
            <a:ext cx="4656138" cy="34925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5CD4BC7A-A545-4916-8CFA-695A8FB6C501}" type="slidenum">
              <a:rPr lang="es-ES" smtClean="0"/>
              <a:pPr defTabSz="933450"/>
              <a:t>13</a:t>
            </a:fld>
            <a:endParaRPr lang="es-E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696913"/>
            <a:ext cx="4656138" cy="34925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BE425F-EC02-4456-B35D-EBF9F34A982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742AC-5CD3-46E0-B68F-A5505A5AC99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1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1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BE37DC-15DF-45F7-B960-FC048C84E08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2C300-B032-4404-9EA0-6B359A4B4B3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4339E-A3E5-4E18-96AA-88DB363E7A0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A72B1D-C68A-4D53-9912-989057ABF1F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99053-16D4-4AA7-BA40-F773731DD90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04B95-C742-4EF6-9526-FD8431E9B95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F5CD1-3C68-4BC0-A464-9B58CFCFC35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6A81A-EA64-4CAD-8D43-AA41C303F99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5D1E4-F9BE-41C2-8B2F-54B8EA61BF3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pPr>
              <a:defRPr/>
            </a:pPr>
            <a:fld id="{49DEC769-F0F9-44CD-B965-D44595E5AA7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ideo" Target="file:///\\neptune\hermida\DOCS\Videos\Teaching\teaching%20styles\lectureforumdefinitive.wmv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\\neptune\hermida\DOCS\Videos\Teaching\Workshop\declininglectures.wmv" TargetMode="Externa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file:///H:\Documents\Teaching%20Forum\3pmodel.pptx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hyperlink" Target="http://www.julianhermida.com/constructive.pptx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file:///\\neptune\hermida\DOCS\Videos\Teaching\teaching%20styles\lectureending_0001.wmv" TargetMode="External"/><Relationship Id="rId6" Type="http://schemas.openxmlformats.org/officeDocument/2006/relationships/slide" Target="slide14.xml"/><Relationship Id="rId5" Type="http://schemas.openxmlformats.org/officeDocument/2006/relationships/image" Target="../media/image16.jpeg"/><Relationship Id="rId4" Type="http://schemas.openxmlformats.org/officeDocument/2006/relationships/chart" Target="../charts/char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\\neptune\hermida\DOCS\Videos\Teaching\teaching%20styles\lectureforumdefinitive.wmv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julianhermida.com/constructive.pptx" TargetMode="External"/><Relationship Id="rId4" Type="http://schemas.openxmlformats.org/officeDocument/2006/relationships/slide" Target="slid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julianhermida.com/constructive.pptx" TargetMode="External"/><Relationship Id="rId4" Type="http://schemas.openxmlformats.org/officeDocument/2006/relationships/slide" Target="slide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http://www.julianhermida.com/constructive.pptx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8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julianhermida.com/constructive.pptx" TargetMode="External"/><Relationship Id="rId4" Type="http://schemas.openxmlformats.org/officeDocument/2006/relationships/slide" Target="slid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julianhermida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\\neptune\hermida\DOCS\Videos\Teaching\teaching%20styles\lectureteachingstylesnyuferris_0003.wmv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hyperlink" Target="http://www.julianhermida.com/constructive.pptx" TargetMode="External"/><Relationship Id="rId4" Type="http://schemas.openxmlformats.org/officeDocument/2006/relationships/slide" Target="slide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julianhermida.com/constructive.pptx" TargetMode="External"/><Relationship Id="rId4" Type="http://schemas.openxmlformats.org/officeDocument/2006/relationships/slide" Target="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75" y="2357438"/>
            <a:ext cx="7772400" cy="1285875"/>
          </a:xfrm>
        </p:spPr>
        <p:txBody>
          <a:bodyPr/>
          <a:lstStyle/>
          <a:p>
            <a:pPr eaLnBrk="1" hangingPunct="1"/>
            <a:r>
              <a:rPr lang="en-US" sz="4000" b="1" dirty="0" smtClean="0"/>
              <a:t>To Lecture or not to lecture? That is the question</a:t>
            </a:r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/>
            </a:r>
            <a:br>
              <a:rPr lang="en-CA" b="1" dirty="0" smtClean="0">
                <a:solidFill>
                  <a:srgbClr val="000000"/>
                </a:solidFill>
                <a:cs typeface="Times New Roman" charset="0"/>
              </a:rPr>
            </a:br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/>
            </a:r>
            <a:br>
              <a:rPr lang="en-CA" b="1" dirty="0" smtClean="0">
                <a:solidFill>
                  <a:srgbClr val="000000"/>
                </a:solidFill>
                <a:cs typeface="Times New Roman" charset="0"/>
              </a:rPr>
            </a:br>
            <a:r>
              <a:rPr lang="en-CA" sz="3200" b="1" dirty="0" smtClean="0">
                <a:solidFill>
                  <a:srgbClr val="000000"/>
                </a:solidFill>
                <a:cs typeface="Times New Roman" charset="0"/>
              </a:rPr>
              <a:t/>
            </a:r>
            <a:br>
              <a:rPr lang="en-CA" sz="3200" b="1" dirty="0" smtClean="0">
                <a:solidFill>
                  <a:srgbClr val="000000"/>
                </a:solidFill>
                <a:cs typeface="Times New Roman" charset="0"/>
              </a:rPr>
            </a:br>
            <a:endParaRPr lang="en-US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00232" y="3000372"/>
            <a:ext cx="6400800" cy="1752600"/>
          </a:xfrm>
        </p:spPr>
        <p:txBody>
          <a:bodyPr/>
          <a:lstStyle/>
          <a:p>
            <a:pPr algn="r"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Dr. Julian </a:t>
            </a:r>
            <a:r>
              <a:rPr lang="en-CA" b="1" dirty="0" err="1" smtClean="0">
                <a:solidFill>
                  <a:srgbClr val="000000"/>
                </a:solidFill>
                <a:cs typeface="Times New Roman" charset="0"/>
              </a:rPr>
              <a:t>Hermida</a:t>
            </a:r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/>
            </a:r>
            <a:br>
              <a:rPr lang="en-CA" b="1" dirty="0" smtClean="0">
                <a:solidFill>
                  <a:srgbClr val="000000"/>
                </a:solidFill>
                <a:cs typeface="Times New Roman" charset="0"/>
              </a:rPr>
            </a:br>
            <a:r>
              <a:rPr lang="en-CA" sz="2800" b="1" dirty="0" smtClean="0">
                <a:solidFill>
                  <a:srgbClr val="000000"/>
                </a:solidFill>
                <a:cs typeface="Times New Roman" charset="0"/>
              </a:rPr>
              <a:t>Algoma University</a:t>
            </a:r>
            <a:r>
              <a:rPr lang="en-US" sz="2800" b="1" dirty="0" smtClean="0">
                <a:solidFill>
                  <a:srgbClr val="000000"/>
                </a:solidFill>
                <a:cs typeface="Times New Roman" charset="0"/>
              </a:rPr>
              <a:t> </a:t>
            </a:r>
          </a:p>
          <a:p>
            <a:pPr algn="r" eaLnBrk="1" hangingPunct="1"/>
            <a:r>
              <a:rPr lang="en-US" sz="2800" b="1" dirty="0" smtClean="0"/>
              <a:t>Teaching Forum</a:t>
            </a:r>
            <a:br>
              <a:rPr lang="en-US" sz="2800" b="1" dirty="0" smtClean="0"/>
            </a:br>
            <a:r>
              <a:rPr lang="en-US" sz="2400" b="1" dirty="0" smtClean="0"/>
              <a:t>Academic Standards and </a:t>
            </a:r>
          </a:p>
          <a:p>
            <a:pPr algn="r" eaLnBrk="1" hangingPunct="1"/>
            <a:r>
              <a:rPr lang="en-US" sz="2400" b="1" dirty="0" smtClean="0"/>
              <a:t>Teaching &amp; Learning</a:t>
            </a:r>
          </a:p>
          <a:p>
            <a:pPr algn="r" eaLnBrk="1" hangingPunct="1"/>
            <a:r>
              <a:rPr lang="en-US" sz="2400" b="1" dirty="0" smtClean="0"/>
              <a:t>Committee</a:t>
            </a:r>
            <a:endParaRPr lang="en-US" sz="2400" b="1" dirty="0" smtClean="0">
              <a:solidFill>
                <a:srgbClr val="000000"/>
              </a:solidFill>
              <a:cs typeface="Times New Roman" charset="0"/>
            </a:endParaRPr>
          </a:p>
          <a:p>
            <a:pPr algn="r" eaLnBrk="1" hangingPunct="1"/>
            <a:r>
              <a:rPr lang="en-US" sz="2400" b="1" dirty="0" smtClean="0">
                <a:solidFill>
                  <a:srgbClr val="000000"/>
                </a:solidFill>
                <a:cs typeface="Times New Roman" charset="0"/>
              </a:rPr>
              <a:t>March 13, 2009</a:t>
            </a:r>
          </a:p>
          <a:p>
            <a:pPr algn="r" eaLnBrk="1" hangingPunct="1"/>
            <a:endParaRPr lang="en-US" dirty="0" smtClean="0">
              <a:solidFill>
                <a:schemeClr val="accent1"/>
              </a:solidFill>
            </a:endParaRPr>
          </a:p>
        </p:txBody>
      </p:sp>
      <p:pic>
        <p:nvPicPr>
          <p:cNvPr id="7" name="Picture 6" descr="zphomerteache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10" y="2643182"/>
            <a:ext cx="3154315" cy="4480560"/>
          </a:xfrm>
          <a:prstGeom prst="rect">
            <a:avLst/>
          </a:prstGeom>
        </p:spPr>
      </p:pic>
      <p:pic>
        <p:nvPicPr>
          <p:cNvPr id="9" name="lectureforumdefinitive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-1071602" y="2643182"/>
            <a:ext cx="5974080" cy="44805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vide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571500" y="642938"/>
            <a:ext cx="7772400" cy="1143000"/>
          </a:xfrm>
        </p:spPr>
        <p:txBody>
          <a:bodyPr/>
          <a:lstStyle/>
          <a:p>
            <a:r>
              <a:rPr lang="en-US" b="1" dirty="0" smtClean="0"/>
              <a:t>Declining By Degrees</a:t>
            </a:r>
          </a:p>
        </p:txBody>
      </p:sp>
      <p:pic>
        <p:nvPicPr>
          <p:cNvPr id="5" name="declininglectures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Picture 3" descr="zplect2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1604" y="1571612"/>
            <a:ext cx="5960542" cy="40233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ction Button: Forward or Next 7">
            <a:hlinkClick r:id="rId2" action="ppaction://hlinkpres?slideindex=1&amp;slidetitle=" highlightClick="1"/>
          </p:cNvPr>
          <p:cNvSpPr/>
          <p:nvPr/>
        </p:nvSpPr>
        <p:spPr bwMode="auto">
          <a:xfrm>
            <a:off x="7929587" y="4071942"/>
            <a:ext cx="1042416" cy="369332"/>
          </a:xfrm>
          <a:prstGeom prst="actionButtonForwardNex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Group activity</a:t>
            </a:r>
            <a:endParaRPr lang="en-US" b="1" dirty="0"/>
          </a:p>
        </p:txBody>
      </p:sp>
      <p:sp>
        <p:nvSpPr>
          <p:cNvPr id="14" name="Rectangle 3"/>
          <p:cNvSpPr>
            <a:spLocks noGrp="1" noChangeArrowheads="1"/>
          </p:cNvSpPr>
          <p:nvPr>
            <p:ph idx="1"/>
          </p:nvPr>
        </p:nvSpPr>
        <p:spPr>
          <a:xfrm>
            <a:off x="785786" y="1857364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eaLnBrk="1" hangingPunct="1"/>
            <a:r>
              <a:rPr lang="en-US" sz="2100" dirty="0" smtClean="0"/>
              <a:t>What, if any, is the connection between </a:t>
            </a:r>
          </a:p>
          <a:p>
            <a:pPr marL="0" eaLnBrk="1" hangingPunct="1">
              <a:buNone/>
            </a:pPr>
            <a:r>
              <a:rPr lang="en-US" sz="2100" dirty="0" smtClean="0"/>
              <a:t>traditional lectures and surface learning?</a:t>
            </a:r>
          </a:p>
          <a:p>
            <a:pPr marL="0" algn="just" eaLnBrk="1" hangingPunct="1"/>
            <a:r>
              <a:rPr lang="en-US" sz="2100" dirty="0" smtClean="0"/>
              <a:t>Are students sleepwalking through college? </a:t>
            </a:r>
          </a:p>
          <a:p>
            <a:pPr marL="0" algn="just" eaLnBrk="1" hangingPunct="1">
              <a:buNone/>
            </a:pPr>
            <a:r>
              <a:rPr lang="en-US" sz="2100" dirty="0" smtClean="0"/>
              <a:t>If so, is it the result of lectures and the way we teach?</a:t>
            </a:r>
          </a:p>
          <a:p>
            <a:pPr marL="0" eaLnBrk="1" hangingPunct="1"/>
            <a:r>
              <a:rPr lang="en-US" sz="2100" dirty="0" smtClean="0"/>
              <a:t>Is there an unspoken social contract?</a:t>
            </a:r>
          </a:p>
          <a:p>
            <a:pPr marL="0" eaLnBrk="1" hangingPunct="1"/>
            <a:r>
              <a:rPr lang="en-CA" sz="2100" dirty="0" smtClean="0"/>
              <a:t>Are there any institutional barriers to move away from traditional lectures to lectures that foster deep learning? What are these barriers?</a:t>
            </a:r>
          </a:p>
          <a:p>
            <a:pPr marL="0" eaLnBrk="1" hangingPunct="1"/>
            <a:r>
              <a:rPr lang="en-CA" sz="2100" dirty="0" smtClean="0"/>
              <a:t>What are the benefits of deep-learning lectures? What, if any, are the drawbacks?</a:t>
            </a:r>
          </a:p>
          <a:p>
            <a:pPr marL="0" algn="just" eaLnBrk="1" hangingPunct="1"/>
            <a:r>
              <a:rPr lang="en-CA" sz="2100" dirty="0" smtClean="0"/>
              <a:t>For the most daring only, design a deep learning lecture. If you are up to the challenge, ask me for the instructions.</a:t>
            </a:r>
          </a:p>
          <a:p>
            <a:pPr marL="0" eaLnBrk="1" hangingPunct="1">
              <a:buNone/>
            </a:pPr>
            <a:endParaRPr lang="en-CA" dirty="0" smtClean="0"/>
          </a:p>
        </p:txBody>
      </p:sp>
      <p:pic>
        <p:nvPicPr>
          <p:cNvPr id="15" name="Picture 14" descr="zplect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9322" y="428604"/>
            <a:ext cx="3785616" cy="27066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48" y="500042"/>
            <a:ext cx="7772400" cy="1143000"/>
          </a:xfrm>
        </p:spPr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Results of my action research project</a:t>
            </a:r>
            <a:br>
              <a:rPr lang="en-CA" b="1" dirty="0" smtClean="0">
                <a:solidFill>
                  <a:srgbClr val="000000"/>
                </a:solidFill>
                <a:cs typeface="Times New Roman" charset="0"/>
              </a:rPr>
            </a:b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sz="2200" dirty="0" smtClean="0"/>
          </a:p>
          <a:p>
            <a:pPr marL="0" algn="just" eaLnBrk="1" hangingPunct="1"/>
            <a:endParaRPr lang="en-CA" sz="2200" dirty="0" smtClean="0"/>
          </a:p>
        </p:txBody>
      </p:sp>
      <p:graphicFrame>
        <p:nvGraphicFramePr>
          <p:cNvPr id="7" name="Chart 6"/>
          <p:cNvGraphicFramePr/>
          <p:nvPr/>
        </p:nvGraphicFramePr>
        <p:xfrm>
          <a:off x="714348" y="2357430"/>
          <a:ext cx="642942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8" name="lectureending_0001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5643570" y="1285860"/>
            <a:ext cx="3714776" cy="3286148"/>
          </a:xfrm>
          <a:prstGeom prst="rect">
            <a:avLst/>
          </a:prstGeom>
        </p:spPr>
      </p:pic>
      <p:sp>
        <p:nvSpPr>
          <p:cNvPr id="9" name="Action Button: Information 8">
            <a:hlinkClick r:id="rId6" action="ppaction://hlinksldjump" highlightClick="1"/>
          </p:cNvPr>
          <p:cNvSpPr/>
          <p:nvPr/>
        </p:nvSpPr>
        <p:spPr bwMode="auto">
          <a:xfrm>
            <a:off x="7429520" y="5786454"/>
            <a:ext cx="457200" cy="274320"/>
          </a:xfrm>
          <a:prstGeom prst="actionButtonInformation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chemeClr val="dk1"/>
              </a:solidFill>
              <a:latin typeface="+mn-lt"/>
              <a:hlinkClick r:id="rId7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00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3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video>
              <p:cMediaNode showWhenStopped="0"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4000" b="1" dirty="0" smtClean="0">
                <a:cs typeface="Times New Roman" charset="0"/>
              </a:rPr>
              <a:t>Resources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1" y="1928802"/>
            <a:ext cx="7772400" cy="4114800"/>
          </a:xfrm>
          <a:solidFill>
            <a:srgbClr val="FFCC99"/>
          </a:solidFill>
        </p:spPr>
        <p:txBody>
          <a:bodyPr/>
          <a:lstStyle/>
          <a:p>
            <a:pPr lvl="1" eaLnBrk="1" hangingPunct="1">
              <a:buFontTx/>
              <a:buNone/>
              <a:defRPr/>
            </a:pPr>
            <a:endParaRPr lang="en-US" dirty="0" smtClean="0">
              <a:cs typeface="Times New Roman" charset="0"/>
            </a:endParaRPr>
          </a:p>
          <a:p>
            <a:pPr eaLnBrk="1" hangingPunct="1">
              <a:defRPr/>
            </a:pPr>
            <a:endParaRPr lang="en-US" dirty="0" smtClean="0">
              <a:cs typeface="Times New Roman" charset="0"/>
            </a:endParaRPr>
          </a:p>
          <a:p>
            <a:pPr eaLnBrk="1" hangingPunct="1">
              <a:defRPr/>
            </a:pPr>
            <a:endParaRPr lang="en-US" dirty="0" smtClean="0">
              <a:cs typeface="Times New Roman" charset="0"/>
            </a:endParaRPr>
          </a:p>
          <a:p>
            <a:pPr eaLnBrk="1" hangingPunct="1">
              <a:defRPr/>
            </a:pPr>
            <a:endParaRPr lang="en-US" dirty="0" smtClean="0">
              <a:cs typeface="Times New Roman" charset="0"/>
            </a:endParaRPr>
          </a:p>
          <a:p>
            <a:pPr algn="just" eaLnBrk="1" hangingPunct="1">
              <a:defRPr/>
            </a:pPr>
            <a:endParaRPr lang="en-US" sz="2800" dirty="0" smtClean="0"/>
          </a:p>
          <a:p>
            <a:pPr algn="just" eaLnBrk="1" hangingPunct="1">
              <a:defRPr/>
            </a:pPr>
            <a:r>
              <a:rPr lang="en-US" sz="2400" dirty="0" smtClean="0"/>
              <a:t>For further resources, please visit www.julianhermida.com and check on Teaching and Learning.</a:t>
            </a:r>
          </a:p>
        </p:txBody>
      </p:sp>
      <p:pic>
        <p:nvPicPr>
          <p:cNvPr id="9220" name="Picture 4" descr="zpbart1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3000364" y="1071546"/>
            <a:ext cx="6485487" cy="3474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lectureforumdefinitive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-714412" y="1785926"/>
            <a:ext cx="3657600" cy="274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SOLO Taxonomy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>
              <a:buNone/>
            </a:pPr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Level 5: Extended abstract</a:t>
            </a:r>
          </a:p>
          <a:p>
            <a:pPr marL="0" algn="just" eaLnBrk="1" hangingPunct="1"/>
            <a:r>
              <a:rPr lang="en-US" sz="2800" dirty="0" smtClean="0"/>
              <a:t>Level 4: Relational</a:t>
            </a:r>
          </a:p>
          <a:p>
            <a:pPr marL="0" algn="just" eaLnBrk="1" hangingPunct="1"/>
            <a:r>
              <a:rPr lang="en-US" sz="2800" dirty="0" smtClean="0"/>
              <a:t>Level 3: </a:t>
            </a:r>
            <a:r>
              <a:rPr lang="en-US" sz="2800" dirty="0" err="1" smtClean="0"/>
              <a:t>Multistructural</a:t>
            </a:r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Level 2: </a:t>
            </a:r>
            <a:r>
              <a:rPr lang="en-US" sz="2800" dirty="0" err="1" smtClean="0"/>
              <a:t>Unistructural</a:t>
            </a:r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Level 1: </a:t>
            </a:r>
            <a:r>
              <a:rPr lang="en-US" sz="2800" dirty="0" err="1" smtClean="0"/>
              <a:t>Prestructural</a:t>
            </a:r>
            <a:endParaRPr lang="en-US" sz="2800" dirty="0" smtClean="0"/>
          </a:p>
          <a:p>
            <a:pPr marL="0" algn="just" eaLnBrk="1" hangingPunct="1"/>
            <a:endParaRPr lang="en-US" sz="2800" dirty="0" smtClean="0"/>
          </a:p>
        </p:txBody>
      </p:sp>
      <p:pic>
        <p:nvPicPr>
          <p:cNvPr id="5" name="Picture 4" descr="zpsyll7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2132" y="2786058"/>
            <a:ext cx="3189524" cy="2468880"/>
          </a:xfrm>
          <a:prstGeom prst="rect">
            <a:avLst/>
          </a:prstGeom>
        </p:spPr>
      </p:pic>
      <p:sp>
        <p:nvSpPr>
          <p:cNvPr id="6" name="Action Button: Information 5">
            <a:hlinkClick r:id="rId4" action="ppaction://hlinksldjump" highlightClick="1"/>
          </p:cNvPr>
          <p:cNvSpPr/>
          <p:nvPr/>
        </p:nvSpPr>
        <p:spPr bwMode="auto">
          <a:xfrm>
            <a:off x="5000628" y="5786454"/>
            <a:ext cx="457200" cy="274320"/>
          </a:xfrm>
          <a:prstGeom prst="actionButtonInformation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chemeClr val="dk1"/>
              </a:solidFill>
              <a:latin typeface="+mn-lt"/>
              <a:hlinkClick r:id="rId5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00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Levels of thinking about teaching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Level 1: What the student is.</a:t>
            </a:r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Level 2: What the teacher does.</a:t>
            </a:r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Level 3: What the student does.</a:t>
            </a:r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</p:txBody>
      </p:sp>
      <p:pic>
        <p:nvPicPr>
          <p:cNvPr id="4" name="Picture 3" descr="zpassessm2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5074" y="2571744"/>
            <a:ext cx="2190750" cy="952500"/>
          </a:xfrm>
          <a:prstGeom prst="rect">
            <a:avLst/>
          </a:prstGeom>
        </p:spPr>
      </p:pic>
      <p:sp>
        <p:nvSpPr>
          <p:cNvPr id="6" name="Action Button: Information 5">
            <a:hlinkClick r:id="rId4" action="ppaction://hlinksldjump" highlightClick="1"/>
          </p:cNvPr>
          <p:cNvSpPr/>
          <p:nvPr/>
        </p:nvSpPr>
        <p:spPr bwMode="auto">
          <a:xfrm>
            <a:off x="7572396" y="5500702"/>
            <a:ext cx="457200" cy="274320"/>
          </a:xfrm>
          <a:prstGeom prst="actionButtonInformation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chemeClr val="dk1"/>
              </a:solidFill>
              <a:latin typeface="+mn-lt"/>
              <a:hlinkClick r:id="rId5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00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0"/>
            <a:ext cx="8229600" cy="1828800"/>
          </a:xfrm>
        </p:spPr>
        <p:txBody>
          <a:bodyPr/>
          <a:lstStyle/>
          <a:p>
            <a:r>
              <a:rPr lang="en-US" dirty="0" smtClean="0"/>
              <a:t>CONSTRUCTIVE ALIGNMENT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3526302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685800" y="2209800"/>
          <a:ext cx="76962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Left-Right Arrow 21"/>
          <p:cNvSpPr/>
          <p:nvPr/>
        </p:nvSpPr>
        <p:spPr>
          <a:xfrm>
            <a:off x="2438400" y="3733800"/>
            <a:ext cx="1216152" cy="484632"/>
          </a:xfrm>
          <a:prstGeom prst="leftRightArrow">
            <a:avLst/>
          </a:prstGeom>
          <a:scene3d>
            <a:camera prst="obliqueTop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Left-Right Arrow 22"/>
          <p:cNvSpPr/>
          <p:nvPr/>
        </p:nvSpPr>
        <p:spPr>
          <a:xfrm>
            <a:off x="3505200" y="5029200"/>
            <a:ext cx="2209800" cy="54864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Left-Right Arrow 23"/>
          <p:cNvSpPr/>
          <p:nvPr/>
        </p:nvSpPr>
        <p:spPr>
          <a:xfrm>
            <a:off x="5257800" y="3810000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Information 7">
            <a:hlinkClick r:id="rId6" action="ppaction://hlinksldjump" highlightClick="1"/>
          </p:cNvPr>
          <p:cNvSpPr/>
          <p:nvPr/>
        </p:nvSpPr>
        <p:spPr bwMode="auto">
          <a:xfrm>
            <a:off x="7929586" y="6286520"/>
            <a:ext cx="457200" cy="274320"/>
          </a:xfrm>
          <a:prstGeom prst="actionButtonInformation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chemeClr val="dk1"/>
              </a:solidFill>
              <a:latin typeface="+mn-lt"/>
              <a:hlinkClick r:id="rId7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00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cs typeface="Times New Roman" charset="0"/>
              </a:rPr>
              <a:t>New questions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C99"/>
          </a:solidFill>
        </p:spPr>
        <p:txBody>
          <a:bodyPr/>
          <a:lstStyle/>
          <a:p>
            <a:pPr eaLnBrk="1" hangingPunct="1"/>
            <a:r>
              <a:rPr lang="en-CA" dirty="0" smtClean="0"/>
              <a:t>How do you understand the</a:t>
            </a:r>
          </a:p>
          <a:p>
            <a:pPr eaLnBrk="1" hangingPunct="1">
              <a:buNone/>
            </a:pPr>
            <a:r>
              <a:rPr lang="en-CA" dirty="0" smtClean="0"/>
              <a:t>	problem of traditional lectures now?</a:t>
            </a:r>
          </a:p>
          <a:p>
            <a:pPr eaLnBrk="1" hangingPunct="1"/>
            <a:r>
              <a:rPr lang="en-CA" dirty="0" smtClean="0"/>
              <a:t>What are the characteristics </a:t>
            </a:r>
          </a:p>
          <a:p>
            <a:pPr eaLnBrk="1" hangingPunct="1">
              <a:buNone/>
            </a:pPr>
            <a:r>
              <a:rPr lang="en-CA" dirty="0" smtClean="0"/>
              <a:t>	and elements of an outstanding lecture?</a:t>
            </a:r>
          </a:p>
          <a:p>
            <a:pPr eaLnBrk="1" hangingPunct="1"/>
            <a:r>
              <a:rPr lang="en-CA" dirty="0" smtClean="0"/>
              <a:t>What are the problems that may arise once we move away from traditional lectures to lectures that foster deep learning?</a:t>
            </a:r>
          </a:p>
        </p:txBody>
      </p:sp>
      <p:pic>
        <p:nvPicPr>
          <p:cNvPr id="8" name="Picture 7" descr="zplect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16" y="-285776"/>
            <a:ext cx="2743200" cy="4123944"/>
          </a:xfrm>
          <a:prstGeom prst="rect">
            <a:avLst/>
          </a:prstGeom>
        </p:spPr>
      </p:pic>
      <p:sp>
        <p:nvSpPr>
          <p:cNvPr id="5" name="Action Button: Information 4">
            <a:hlinkClick r:id="rId4" action="ppaction://hlinksldjump" highlightClick="1"/>
          </p:cNvPr>
          <p:cNvSpPr/>
          <p:nvPr/>
        </p:nvSpPr>
        <p:spPr bwMode="auto">
          <a:xfrm>
            <a:off x="7143768" y="5572140"/>
            <a:ext cx="457200" cy="274320"/>
          </a:xfrm>
          <a:prstGeom prst="actionButtonInformation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chemeClr val="dk1"/>
              </a:solidFill>
              <a:latin typeface="+mn-lt"/>
              <a:hlinkClick r:id="rId5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00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7772400" cy="1143000"/>
          </a:xfrm>
        </p:spPr>
        <p:txBody>
          <a:bodyPr/>
          <a:lstStyle/>
          <a:p>
            <a:r>
              <a:rPr lang="en-US" b="1" smtClean="0"/>
              <a:t>Agenda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685800" y="1643050"/>
            <a:ext cx="7772400" cy="4572032"/>
          </a:xfrm>
        </p:spPr>
        <p:txBody>
          <a:bodyPr/>
          <a:lstStyle/>
          <a:p>
            <a:r>
              <a:rPr lang="en-US" sz="2800" dirty="0" smtClean="0"/>
              <a:t>Objective</a:t>
            </a:r>
          </a:p>
          <a:p>
            <a:r>
              <a:rPr lang="en-US" sz="2800" dirty="0" smtClean="0"/>
              <a:t>Introduction</a:t>
            </a:r>
          </a:p>
          <a:p>
            <a:r>
              <a:rPr lang="en-US" sz="2800" dirty="0" smtClean="0"/>
              <a:t>Video for input</a:t>
            </a:r>
          </a:p>
          <a:p>
            <a:r>
              <a:rPr lang="en-US" sz="2800" dirty="0" smtClean="0"/>
              <a:t>Group discussion</a:t>
            </a:r>
          </a:p>
          <a:p>
            <a:r>
              <a:rPr lang="en-US" sz="2800" dirty="0" smtClean="0"/>
              <a:t>The deep-learning lecture</a:t>
            </a:r>
          </a:p>
          <a:p>
            <a:r>
              <a:rPr lang="en-US" sz="2800" dirty="0" smtClean="0"/>
              <a:t>Video for input: Declining by Degrees</a:t>
            </a:r>
          </a:p>
          <a:p>
            <a:r>
              <a:rPr lang="en-US" sz="2800" dirty="0" smtClean="0"/>
              <a:t>Group discussion</a:t>
            </a:r>
          </a:p>
          <a:p>
            <a:r>
              <a:rPr lang="en-US" sz="2800" dirty="0" smtClean="0"/>
              <a:t>Resources: </a:t>
            </a:r>
            <a:r>
              <a:rPr lang="en-US" sz="2800" dirty="0" smtClean="0">
                <a:hlinkClick r:id="rId2"/>
              </a:rPr>
              <a:t>www.julianhermida.com</a:t>
            </a:r>
            <a:endParaRPr lang="en-US" sz="2800" dirty="0" smtClean="0"/>
          </a:p>
          <a:p>
            <a:r>
              <a:rPr lang="en-US" sz="2800" dirty="0" smtClean="0"/>
              <a:t>Next session: Eileen </a:t>
            </a:r>
            <a:r>
              <a:rPr lang="en-US" sz="2800" dirty="0" err="1" smtClean="0"/>
              <a:t>Herteis</a:t>
            </a:r>
            <a:r>
              <a:rPr lang="en-US" sz="2800" dirty="0" smtClean="0"/>
              <a:t> -April 17</a:t>
            </a:r>
          </a:p>
        </p:txBody>
      </p:sp>
      <p:pic>
        <p:nvPicPr>
          <p:cNvPr id="3076" name="Picture 3" descr="zpagenda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714356"/>
            <a:ext cx="3145987" cy="3383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Why do we lecture? </a:t>
            </a:r>
            <a:br>
              <a:rPr lang="en-CA" b="1" dirty="0" smtClean="0">
                <a:solidFill>
                  <a:srgbClr val="000000"/>
                </a:solidFill>
                <a:cs typeface="Times New Roman" charset="0"/>
              </a:rPr>
            </a:b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sz="2200" dirty="0" smtClean="0"/>
          </a:p>
          <a:p>
            <a:pPr marL="0" algn="just" eaLnBrk="1" hangingPunct="1"/>
            <a:r>
              <a:rPr lang="en-US" sz="2800" dirty="0" smtClean="0"/>
              <a:t>Signature pedagogy of </a:t>
            </a:r>
          </a:p>
          <a:p>
            <a:pPr marL="0" algn="just" eaLnBrk="1" hangingPunct="1">
              <a:buNone/>
            </a:pPr>
            <a:r>
              <a:rPr lang="en-US" sz="2800" dirty="0" smtClean="0"/>
              <a:t>undergraduate liberal arts education.</a:t>
            </a:r>
            <a:endParaRPr lang="en-CA" sz="2800" dirty="0" smtClean="0"/>
          </a:p>
          <a:p>
            <a:pPr marL="0" eaLnBrk="1" hangingPunct="1"/>
            <a:endParaRPr lang="en-CA" sz="2800" dirty="0" smtClean="0"/>
          </a:p>
          <a:p>
            <a:pPr marL="0" eaLnBrk="1" hangingPunct="1"/>
            <a:r>
              <a:rPr lang="en-CA" sz="2800" dirty="0" smtClean="0"/>
              <a:t>Importance of the problem.</a:t>
            </a:r>
          </a:p>
          <a:p>
            <a:pPr marL="0" algn="just" eaLnBrk="1" hangingPunct="1"/>
            <a:endParaRPr lang="en-CA" sz="2800" dirty="0" smtClean="0"/>
          </a:p>
          <a:p>
            <a:pPr marL="0" algn="just" eaLnBrk="1" hangingPunct="1"/>
            <a:r>
              <a:rPr lang="en-CA" sz="2800" dirty="0" smtClean="0"/>
              <a:t>Classroom action research.</a:t>
            </a:r>
          </a:p>
          <a:p>
            <a:pPr marL="0" algn="just" eaLnBrk="1" hangingPunct="1"/>
            <a:endParaRPr lang="en-CA" sz="2200" dirty="0" smtClean="0"/>
          </a:p>
        </p:txBody>
      </p:sp>
      <p:pic>
        <p:nvPicPr>
          <p:cNvPr id="5" name="Picture 4" descr="zpboar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2199" y="2143116"/>
            <a:ext cx="3566160" cy="3566160"/>
          </a:xfrm>
          <a:prstGeom prst="rect">
            <a:avLst/>
          </a:prstGeom>
        </p:spPr>
      </p:pic>
      <p:pic>
        <p:nvPicPr>
          <p:cNvPr id="6" name="Picture 5" descr="zpns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72265" y="1357298"/>
            <a:ext cx="2351225" cy="34747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3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My classroom action research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sz="2200" dirty="0" smtClean="0"/>
          </a:p>
          <a:p>
            <a:pPr marL="0" algn="just" eaLnBrk="1" hangingPunct="1"/>
            <a:r>
              <a:rPr lang="en-US" sz="2800" dirty="0" smtClean="0"/>
              <a:t>Traditional lectures</a:t>
            </a:r>
            <a:r>
              <a:rPr lang="en-CA" sz="2800" dirty="0" smtClean="0"/>
              <a:t>.</a:t>
            </a:r>
          </a:p>
          <a:p>
            <a:pPr marL="0" algn="just" eaLnBrk="1" hangingPunct="1"/>
            <a:endParaRPr lang="en-CA" sz="2800" dirty="0" smtClean="0"/>
          </a:p>
          <a:p>
            <a:pPr marL="0" algn="just" eaLnBrk="1" hangingPunct="1"/>
            <a:r>
              <a:rPr lang="en-CA" sz="2800" dirty="0" smtClean="0"/>
              <a:t>Student-driven course.</a:t>
            </a:r>
          </a:p>
          <a:p>
            <a:pPr marL="0" algn="just" eaLnBrk="1" hangingPunct="1"/>
            <a:endParaRPr lang="en-CA" sz="2800" dirty="0" smtClean="0"/>
          </a:p>
          <a:p>
            <a:pPr marL="0" algn="just" eaLnBrk="1" hangingPunct="1"/>
            <a:r>
              <a:rPr lang="en-CA" sz="2800" dirty="0" smtClean="0"/>
              <a:t>Deep-learning lectures.</a:t>
            </a:r>
          </a:p>
        </p:txBody>
      </p:sp>
      <p:pic>
        <p:nvPicPr>
          <p:cNvPr id="5" name="Picture 4" descr="zplect2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628" y="2643182"/>
            <a:ext cx="4366170" cy="3566160"/>
          </a:xfrm>
          <a:prstGeom prst="rect">
            <a:avLst/>
          </a:prstGeom>
        </p:spPr>
      </p:pic>
    </p:spTree>
  </p:cSld>
  <p:clrMapOvr>
    <a:masterClrMapping/>
  </p:clrMapOvr>
  <p:transition spd="slow" advClick="0" advTm="20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September 11: The effects of lectures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sz="2200" dirty="0" smtClean="0"/>
          </a:p>
          <a:p>
            <a:pPr marL="0" algn="just" eaLnBrk="1" hangingPunct="1"/>
            <a:endParaRPr lang="en-CA" sz="2800" dirty="0" smtClean="0"/>
          </a:p>
        </p:txBody>
      </p:sp>
      <p:pic>
        <p:nvPicPr>
          <p:cNvPr id="6" name="Picture 5" descr="zplect2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2214554"/>
            <a:ext cx="4380139" cy="4206240"/>
          </a:xfrm>
          <a:prstGeom prst="rect">
            <a:avLst/>
          </a:prstGeom>
        </p:spPr>
      </p:pic>
      <p:pic>
        <p:nvPicPr>
          <p:cNvPr id="8" name="Picture 7" descr="zplect2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3028" y="2214554"/>
            <a:ext cx="4420972" cy="4206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Famous lecturers</a:t>
            </a:r>
            <a:endParaRPr lang="en-US" b="1" dirty="0"/>
          </a:p>
        </p:txBody>
      </p:sp>
      <p:pic>
        <p:nvPicPr>
          <p:cNvPr id="10" name="lectureteachingstylesnyuferris_0003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14480" y="1785926"/>
            <a:ext cx="5852160" cy="43891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Group discussion </a:t>
            </a:r>
            <a:br>
              <a:rPr lang="en-CA" b="1" dirty="0" smtClean="0">
                <a:solidFill>
                  <a:srgbClr val="000000"/>
                </a:solidFill>
                <a:cs typeface="Times New Roman" charset="0"/>
              </a:rPr>
            </a:b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Why do we lecture? </a:t>
            </a:r>
            <a:endParaRPr lang="en-CA" sz="2800" dirty="0" smtClean="0"/>
          </a:p>
          <a:p>
            <a:pPr marL="0" eaLnBrk="1" hangingPunct="1"/>
            <a:r>
              <a:rPr lang="en-CA" sz="2800" dirty="0" smtClean="0"/>
              <a:t>What do you want to accomplish</a:t>
            </a:r>
          </a:p>
          <a:p>
            <a:pPr marL="0" eaLnBrk="1" hangingPunct="1">
              <a:buNone/>
            </a:pPr>
            <a:r>
              <a:rPr lang="en-CA" sz="2800" dirty="0" smtClean="0"/>
              <a:t>when you lecture? </a:t>
            </a:r>
          </a:p>
          <a:p>
            <a:pPr marL="0" eaLnBrk="1" hangingPunct="1"/>
            <a:r>
              <a:rPr lang="en-CA" sz="2800" dirty="0" smtClean="0"/>
              <a:t>What’s right/wrong with lectures?</a:t>
            </a:r>
          </a:p>
          <a:p>
            <a:pPr marL="0" eaLnBrk="1" hangingPunct="1"/>
            <a:r>
              <a:rPr lang="en-CA" sz="2800" dirty="0" smtClean="0"/>
              <a:t>Do you think that most students like the traditional lecture format? </a:t>
            </a:r>
          </a:p>
          <a:p>
            <a:pPr marL="0" eaLnBrk="1" hangingPunct="1">
              <a:buNone/>
            </a:pPr>
            <a:endParaRPr lang="en-CA" sz="2800" dirty="0" smtClean="0"/>
          </a:p>
          <a:p>
            <a:pPr marL="0" algn="just" eaLnBrk="1" hangingPunct="1"/>
            <a:endParaRPr lang="en-CA" sz="2800" dirty="0" smtClean="0"/>
          </a:p>
          <a:p>
            <a:pPr marL="0" algn="just" eaLnBrk="1" hangingPunct="1"/>
            <a:endParaRPr lang="en-CA" sz="2800" dirty="0" smtClean="0"/>
          </a:p>
          <a:p>
            <a:pPr marL="0" algn="just" eaLnBrk="1" hangingPunct="1"/>
            <a:endParaRPr lang="en-CA" sz="2200" dirty="0" smtClean="0"/>
          </a:p>
        </p:txBody>
      </p:sp>
      <p:pic>
        <p:nvPicPr>
          <p:cNvPr id="8" name="Picture 7" descr="zplect1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29322" y="1285860"/>
            <a:ext cx="4314272" cy="3017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The Deep-Learning </a:t>
            </a:r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Lecture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r>
              <a:rPr lang="en-US" sz="2200" dirty="0" smtClean="0"/>
              <a:t>Use of higher-order cognitive</a:t>
            </a:r>
          </a:p>
          <a:p>
            <a:pPr marL="0" algn="just" eaLnBrk="1" hangingPunct="1">
              <a:buNone/>
            </a:pPr>
            <a:r>
              <a:rPr lang="en-US" sz="2200" dirty="0" smtClean="0"/>
              <a:t>and meta-cognitive skills to </a:t>
            </a:r>
          </a:p>
          <a:p>
            <a:pPr marL="0" algn="just" eaLnBrk="1" hangingPunct="1">
              <a:buNone/>
            </a:pPr>
            <a:r>
              <a:rPr lang="en-US" sz="2200" dirty="0" smtClean="0"/>
              <a:t>construct long-term understanding. </a:t>
            </a:r>
            <a:endParaRPr lang="en-CA" sz="2200" dirty="0" smtClean="0"/>
          </a:p>
          <a:p>
            <a:pPr marL="0" algn="just" eaLnBrk="1" hangingPunct="1"/>
            <a:r>
              <a:rPr lang="en-US" sz="2200" dirty="0" smtClean="0"/>
              <a:t>Intrinsic motivation.</a:t>
            </a:r>
          </a:p>
          <a:p>
            <a:pPr marL="0" algn="just" eaLnBrk="1" hangingPunct="1"/>
            <a:r>
              <a:rPr lang="en-US" sz="2200" dirty="0" smtClean="0"/>
              <a:t>Discovery rather than coverage.</a:t>
            </a:r>
          </a:p>
          <a:p>
            <a:pPr marL="0" algn="just" eaLnBrk="1" hangingPunct="1"/>
            <a:r>
              <a:rPr lang="en-US" sz="2200" dirty="0" smtClean="0"/>
              <a:t>Focus on what students do. </a:t>
            </a:r>
          </a:p>
          <a:p>
            <a:pPr marL="0" algn="just" eaLnBrk="1" hangingPunct="1"/>
            <a:r>
              <a:rPr lang="en-US" sz="2200" dirty="0" smtClean="0"/>
              <a:t>Challenge to the mental models of reality.</a:t>
            </a:r>
          </a:p>
          <a:p>
            <a:pPr marL="0" algn="just" eaLnBrk="1" hangingPunct="1"/>
            <a:r>
              <a:rPr lang="en-US" sz="2200" dirty="0" smtClean="0"/>
              <a:t>Student collaboration to learn.</a:t>
            </a:r>
          </a:p>
          <a:p>
            <a:pPr marL="0" algn="just" eaLnBrk="1" hangingPunct="1"/>
            <a:r>
              <a:rPr lang="en-US" sz="2200" dirty="0" smtClean="0"/>
              <a:t>Constructive alignment. </a:t>
            </a:r>
          </a:p>
          <a:p>
            <a:pPr marL="0" algn="just" eaLnBrk="1" hangingPunct="1"/>
            <a:r>
              <a:rPr lang="en-US" sz="2200" dirty="0" smtClean="0"/>
              <a:t>Formulation of ideas in writing.</a:t>
            </a:r>
          </a:p>
          <a:p>
            <a:pPr marL="0" algn="just" eaLnBrk="1" hangingPunct="1"/>
            <a:endParaRPr lang="en-US" sz="2800" dirty="0" smtClean="0"/>
          </a:p>
        </p:txBody>
      </p:sp>
      <p:pic>
        <p:nvPicPr>
          <p:cNvPr id="4" name="Picture 3" descr="zpsyll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3620" y="1928802"/>
            <a:ext cx="3340380" cy="3383280"/>
          </a:xfrm>
          <a:prstGeom prst="rect">
            <a:avLst/>
          </a:prstGeom>
        </p:spPr>
      </p:pic>
      <p:sp>
        <p:nvSpPr>
          <p:cNvPr id="5" name="Action Button: Information 4">
            <a:hlinkClick r:id="rId4" action="ppaction://hlinksldjump" highlightClick="1"/>
          </p:cNvPr>
          <p:cNvSpPr/>
          <p:nvPr/>
        </p:nvSpPr>
        <p:spPr bwMode="auto">
          <a:xfrm>
            <a:off x="4357686" y="4357694"/>
            <a:ext cx="457200" cy="274320"/>
          </a:xfrm>
          <a:prstGeom prst="actionButtonInformation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chemeClr val="dk1"/>
              </a:solidFill>
              <a:latin typeface="+mn-lt"/>
              <a:hlinkClick r:id="rId5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00"/>
              </a:solidFill>
              <a:effectLst/>
              <a:latin typeface="Times New Roman" charset="0"/>
            </a:endParaRPr>
          </a:p>
        </p:txBody>
      </p:sp>
      <p:sp>
        <p:nvSpPr>
          <p:cNvPr id="7" name="Action Button: Information 6">
            <a:hlinkClick r:id="rId6" action="ppaction://hlinksldjump" highlightClick="1"/>
          </p:cNvPr>
          <p:cNvSpPr/>
          <p:nvPr/>
        </p:nvSpPr>
        <p:spPr bwMode="auto">
          <a:xfrm>
            <a:off x="4071934" y="5500702"/>
            <a:ext cx="457200" cy="274320"/>
          </a:xfrm>
          <a:prstGeom prst="actionButtonInformation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chemeClr val="dk1"/>
              </a:solidFill>
              <a:latin typeface="+mn-lt"/>
              <a:hlinkClick r:id="rId5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00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85813" y="5715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cs typeface="Times New Roman" charset="0"/>
              </a:rPr>
              <a:t>Structure of the deep-learning lecture</a:t>
            </a:r>
            <a:endParaRPr lang="es-ES" sz="4000" b="1" dirty="0" smtClean="0">
              <a:cs typeface="Times New Roman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C99"/>
          </a:solidFill>
        </p:spPr>
        <p:txBody>
          <a:bodyPr/>
          <a:lstStyle/>
          <a:p>
            <a:pPr marL="0" eaLnBrk="1" hangingPunct="1"/>
            <a:r>
              <a:rPr lang="en-CA" smtClean="0"/>
              <a:t>Question/problem</a:t>
            </a:r>
            <a:endParaRPr lang="en-CA" dirty="0" smtClean="0"/>
          </a:p>
          <a:p>
            <a:pPr marL="0" eaLnBrk="1" hangingPunct="1"/>
            <a:r>
              <a:rPr lang="en-CA" dirty="0" smtClean="0"/>
              <a:t>Significance of the question</a:t>
            </a:r>
          </a:p>
          <a:p>
            <a:pPr marL="0" eaLnBrk="1" hangingPunct="1"/>
            <a:r>
              <a:rPr lang="en-CA" dirty="0" smtClean="0"/>
              <a:t>Engagement of students </a:t>
            </a:r>
          </a:p>
          <a:p>
            <a:pPr marL="0" eaLnBrk="1" hangingPunct="1">
              <a:buNone/>
            </a:pPr>
            <a:r>
              <a:rPr lang="en-CA" dirty="0" smtClean="0"/>
              <a:t>in higher-order thinking.</a:t>
            </a:r>
          </a:p>
          <a:p>
            <a:pPr marL="0" eaLnBrk="1" hangingPunct="1"/>
            <a:r>
              <a:rPr lang="en-CA" dirty="0" smtClean="0"/>
              <a:t>Construction of a tentative </a:t>
            </a:r>
          </a:p>
          <a:p>
            <a:pPr marL="0" eaLnBrk="1" hangingPunct="1">
              <a:buNone/>
            </a:pPr>
            <a:r>
              <a:rPr lang="en-CA" dirty="0" smtClean="0"/>
              <a:t>answer or solution</a:t>
            </a:r>
          </a:p>
          <a:p>
            <a:pPr marL="0" eaLnBrk="1" hangingPunct="1"/>
            <a:r>
              <a:rPr lang="en-CA" dirty="0" smtClean="0"/>
              <a:t>A new question of problem</a:t>
            </a:r>
          </a:p>
        </p:txBody>
      </p:sp>
      <p:sp>
        <p:nvSpPr>
          <p:cNvPr id="5124" name="Rectangle 7"/>
          <p:cNvSpPr>
            <a:spLocks noChangeArrowheads="1"/>
          </p:cNvSpPr>
          <p:nvPr/>
        </p:nvSpPr>
        <p:spPr bwMode="auto">
          <a:xfrm>
            <a:off x="8607426" y="5303839"/>
            <a:ext cx="32893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en-CA" sz="3200">
              <a:cs typeface="Times New Roman" charset="0"/>
            </a:endParaRPr>
          </a:p>
        </p:txBody>
      </p:sp>
      <p:pic>
        <p:nvPicPr>
          <p:cNvPr id="9" name="Picture 8" descr="zplect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9323" y="1500174"/>
            <a:ext cx="3657600" cy="3657600"/>
          </a:xfrm>
          <a:prstGeom prst="rect">
            <a:avLst/>
          </a:prstGeom>
        </p:spPr>
      </p:pic>
      <p:sp>
        <p:nvSpPr>
          <p:cNvPr id="6" name="Action Button: Information 5">
            <a:hlinkClick r:id="rId4" action="ppaction://hlinksldjump" highlightClick="1"/>
          </p:cNvPr>
          <p:cNvSpPr/>
          <p:nvPr/>
        </p:nvSpPr>
        <p:spPr bwMode="auto">
          <a:xfrm>
            <a:off x="5643570" y="5643578"/>
            <a:ext cx="457200" cy="274320"/>
          </a:xfrm>
          <a:prstGeom prst="actionButtonInformation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chemeClr val="dk1"/>
              </a:solidFill>
              <a:latin typeface="+mn-lt"/>
              <a:hlinkClick r:id="rId5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00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2320</TotalTime>
  <Words>432</Words>
  <Application>Microsoft PowerPoint</Application>
  <PresentationFormat>On-screen Show (4:3)</PresentationFormat>
  <Paragraphs>119</Paragraphs>
  <Slides>17</Slides>
  <Notes>12</Notes>
  <HiddenSlides>0</HiddenSlides>
  <MMClips>5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To Lecture or not to lecture? That is the question   </vt:lpstr>
      <vt:lpstr>Agenda</vt:lpstr>
      <vt:lpstr>Why do we lecture?  </vt:lpstr>
      <vt:lpstr>My classroom action research</vt:lpstr>
      <vt:lpstr>September 11: The effects of lectures</vt:lpstr>
      <vt:lpstr>Famous lecturers</vt:lpstr>
      <vt:lpstr>Group discussion  </vt:lpstr>
      <vt:lpstr>The Deep-Learning Lecture</vt:lpstr>
      <vt:lpstr>Structure of the deep-learning lecture</vt:lpstr>
      <vt:lpstr>Declining By Degrees</vt:lpstr>
      <vt:lpstr>Group activity</vt:lpstr>
      <vt:lpstr>Results of my action research project </vt:lpstr>
      <vt:lpstr>Resources</vt:lpstr>
      <vt:lpstr>SOLO Taxonomy</vt:lpstr>
      <vt:lpstr>Levels of thinking about teaching</vt:lpstr>
      <vt:lpstr>CONSTRUCTIVE ALIGNMENT</vt:lpstr>
      <vt:lpstr>New 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FOREIGN LEGAL CREDENTIALS</dc:title>
  <dc:creator>Julian Hermida</dc:creator>
  <cp:lastModifiedBy>Julian Hermida</cp:lastModifiedBy>
  <cp:revision>690</cp:revision>
  <dcterms:created xsi:type="dcterms:W3CDTF">2006-11-30T01:11:31Z</dcterms:created>
  <dcterms:modified xsi:type="dcterms:W3CDTF">2009-03-13T03:33:04Z</dcterms:modified>
</cp:coreProperties>
</file>