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8" r:id="rId2"/>
    <p:sldId id="271" r:id="rId3"/>
    <p:sldId id="275" r:id="rId4"/>
    <p:sldId id="260" r:id="rId5"/>
    <p:sldId id="291" r:id="rId6"/>
    <p:sldId id="288" r:id="rId7"/>
    <p:sldId id="293" r:id="rId8"/>
    <p:sldId id="294" r:id="rId9"/>
    <p:sldId id="285" r:id="rId10"/>
    <p:sldId id="289" r:id="rId11"/>
    <p:sldId id="280" r:id="rId12"/>
    <p:sldId id="290" r:id="rId13"/>
    <p:sldId id="292" r:id="rId14"/>
    <p:sldId id="262" r:id="rId15"/>
    <p:sldId id="287" r:id="rId16"/>
    <p:sldId id="274" r:id="rId17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413749"/>
    <a:srgbClr val="080709"/>
    <a:srgbClr val="FF9933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2787"/>
    <p:restoredTop sz="90929"/>
  </p:normalViewPr>
  <p:slideViewPr>
    <p:cSldViewPr>
      <p:cViewPr varScale="1">
        <p:scale>
          <a:sx n="68" d="100"/>
          <a:sy n="68" d="100"/>
        </p:scale>
        <p:origin x="-18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676" y="-114"/>
      </p:cViewPr>
      <p:guideLst>
        <p:guide orient="horz" pos="2932"/>
        <p:guide pos="221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2ECB20-5D33-48C5-8000-2C662D1B6F4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A6552477-9C60-427E-931A-14E36D4909D9}">
      <dgm:prSet phldrT="[Text]" custT="1"/>
      <dgm:spPr/>
      <dgm:t>
        <a:bodyPr/>
        <a:lstStyle/>
        <a:p>
          <a:r>
            <a:rPr lang="en-US" sz="2000" dirty="0" smtClean="0"/>
            <a:t>Curriculum objectives and intended learning  outcomes</a:t>
          </a:r>
          <a:endParaRPr lang="en-US" sz="2000" dirty="0"/>
        </a:p>
      </dgm:t>
    </dgm:pt>
    <dgm:pt modelId="{4BC63B62-AA2E-44B1-93DE-B7868ADA282D}" type="parTrans" cxnId="{E36C06BE-02A6-45B1-8239-A146F01F66B0}">
      <dgm:prSet/>
      <dgm:spPr/>
      <dgm:t>
        <a:bodyPr/>
        <a:lstStyle/>
        <a:p>
          <a:endParaRPr lang="en-US"/>
        </a:p>
      </dgm:t>
    </dgm:pt>
    <dgm:pt modelId="{297E9E51-B133-4AFC-8F8A-98EF6D53808B}" type="sibTrans" cxnId="{E36C06BE-02A6-45B1-8239-A146F01F66B0}">
      <dgm:prSet/>
      <dgm:spPr/>
      <dgm:t>
        <a:bodyPr/>
        <a:lstStyle/>
        <a:p>
          <a:endParaRPr lang="en-US"/>
        </a:p>
      </dgm:t>
    </dgm:pt>
    <dgm:pt modelId="{3F20CC39-8D38-4422-80A3-A6A25218FE55}">
      <dgm:prSet phldrT="[Text]" custT="1"/>
      <dgm:spPr/>
      <dgm:t>
        <a:bodyPr/>
        <a:lstStyle/>
        <a:p>
          <a:pPr algn="just"/>
          <a:r>
            <a:rPr lang="en-US" sz="2100" baseline="0" dirty="0" smtClean="0"/>
            <a:t>Assessment</a:t>
          </a:r>
          <a:endParaRPr lang="en-US" sz="2100" baseline="0" dirty="0"/>
        </a:p>
      </dgm:t>
    </dgm:pt>
    <dgm:pt modelId="{86B30B9A-7EA8-4965-9C3B-344755E74E1B}" type="parTrans" cxnId="{32F14828-85FE-4041-BC6F-1B6924E8633F}">
      <dgm:prSet/>
      <dgm:spPr/>
      <dgm:t>
        <a:bodyPr/>
        <a:lstStyle/>
        <a:p>
          <a:endParaRPr lang="en-US"/>
        </a:p>
      </dgm:t>
    </dgm:pt>
    <dgm:pt modelId="{6649D796-5D4B-4C16-8182-BF6D16F6F019}" type="sibTrans" cxnId="{32F14828-85FE-4041-BC6F-1B6924E8633F}">
      <dgm:prSet/>
      <dgm:spPr/>
      <dgm:t>
        <a:bodyPr/>
        <a:lstStyle/>
        <a:p>
          <a:endParaRPr lang="en-US"/>
        </a:p>
      </dgm:t>
    </dgm:pt>
    <dgm:pt modelId="{7B7067BE-4CC9-4538-8CB8-9996230A8ABE}">
      <dgm:prSet phldrT="[Text]"/>
      <dgm:spPr/>
      <dgm:t>
        <a:bodyPr/>
        <a:lstStyle/>
        <a:p>
          <a:r>
            <a:rPr lang="en-US" dirty="0" smtClean="0"/>
            <a:t>Teaching and Learning Activities</a:t>
          </a:r>
          <a:endParaRPr lang="en-US" dirty="0"/>
        </a:p>
      </dgm:t>
    </dgm:pt>
    <dgm:pt modelId="{367B17EB-B25D-4D70-830B-A1AAEBCFD3EB}" type="parTrans" cxnId="{58D48EE4-2C9D-4371-A63F-4E7F9C721A55}">
      <dgm:prSet/>
      <dgm:spPr/>
      <dgm:t>
        <a:bodyPr/>
        <a:lstStyle/>
        <a:p>
          <a:endParaRPr lang="en-US"/>
        </a:p>
      </dgm:t>
    </dgm:pt>
    <dgm:pt modelId="{2C6E7C1B-B2E1-4368-85A2-4385E6765532}" type="sibTrans" cxnId="{58D48EE4-2C9D-4371-A63F-4E7F9C721A55}">
      <dgm:prSet/>
      <dgm:spPr/>
      <dgm:t>
        <a:bodyPr/>
        <a:lstStyle/>
        <a:p>
          <a:endParaRPr lang="en-US"/>
        </a:p>
      </dgm:t>
    </dgm:pt>
    <dgm:pt modelId="{B59B21D0-ABD7-4475-AB69-37D2A44F9299}" type="pres">
      <dgm:prSet presAssocID="{422ECB20-5D33-48C5-8000-2C662D1B6F42}" presName="compositeShape" presStyleCnt="0">
        <dgm:presLayoutVars>
          <dgm:chMax val="7"/>
          <dgm:dir/>
          <dgm:resizeHandles val="exact"/>
        </dgm:presLayoutVars>
      </dgm:prSet>
      <dgm:spPr/>
    </dgm:pt>
    <dgm:pt modelId="{080F20F9-0CDD-4535-9028-73F586428BA5}" type="pres">
      <dgm:prSet presAssocID="{A6552477-9C60-427E-931A-14E36D4909D9}" presName="circ1" presStyleLbl="vennNode1" presStyleIdx="0" presStyleCnt="3" custLinFactNeighborX="-36" custLinFactNeighborY="-1605"/>
      <dgm:spPr/>
      <dgm:t>
        <a:bodyPr/>
        <a:lstStyle/>
        <a:p>
          <a:endParaRPr lang="en-US"/>
        </a:p>
      </dgm:t>
    </dgm:pt>
    <dgm:pt modelId="{750C1C03-5F6C-47D9-A1DC-2CE0240C9A2F}" type="pres">
      <dgm:prSet presAssocID="{A6552477-9C60-427E-931A-14E36D4909D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AD7E45-FCE6-4F64-94C9-2568AD32BB22}" type="pres">
      <dgm:prSet presAssocID="{3F20CC39-8D38-4422-80A3-A6A25218FE55}" presName="circ2" presStyleLbl="vennNode1" presStyleIdx="1" presStyleCnt="3" custLinFactNeighborX="54268" custLinFactNeighborY="3757"/>
      <dgm:spPr/>
      <dgm:t>
        <a:bodyPr/>
        <a:lstStyle/>
        <a:p>
          <a:endParaRPr lang="en-US"/>
        </a:p>
      </dgm:t>
    </dgm:pt>
    <dgm:pt modelId="{21FC13EA-9616-42C9-BBBB-3DD890C808D5}" type="pres">
      <dgm:prSet presAssocID="{3F20CC39-8D38-4422-80A3-A6A25218FE5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E8F8BA-0B12-41AA-BEEF-D0E2C0D8F538}" type="pres">
      <dgm:prSet presAssocID="{7B7067BE-4CC9-4538-8CB8-9996230A8ABE}" presName="circ3" presStyleLbl="vennNode1" presStyleIdx="2" presStyleCnt="3" custLinFactNeighborX="-54340" custLinFactNeighborY="6914"/>
      <dgm:spPr/>
      <dgm:t>
        <a:bodyPr/>
        <a:lstStyle/>
        <a:p>
          <a:endParaRPr lang="en-US"/>
        </a:p>
      </dgm:t>
    </dgm:pt>
    <dgm:pt modelId="{5FDB31A1-4E07-4803-A49D-B7520CE7CFF1}" type="pres">
      <dgm:prSet presAssocID="{7B7067BE-4CC9-4538-8CB8-9996230A8AB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40635FA-6DF8-4BA8-8EBC-D15FF9B76965}" type="presOf" srcId="{A6552477-9C60-427E-931A-14E36D4909D9}" destId="{080F20F9-0CDD-4535-9028-73F586428BA5}" srcOrd="0" destOrd="0" presId="urn:microsoft.com/office/officeart/2005/8/layout/venn1"/>
    <dgm:cxn modelId="{32F14828-85FE-4041-BC6F-1B6924E8633F}" srcId="{422ECB20-5D33-48C5-8000-2C662D1B6F42}" destId="{3F20CC39-8D38-4422-80A3-A6A25218FE55}" srcOrd="1" destOrd="0" parTransId="{86B30B9A-7EA8-4965-9C3B-344755E74E1B}" sibTransId="{6649D796-5D4B-4C16-8182-BF6D16F6F019}"/>
    <dgm:cxn modelId="{180361D4-40B0-4B0F-A9A9-ABDF9B647645}" type="presOf" srcId="{A6552477-9C60-427E-931A-14E36D4909D9}" destId="{750C1C03-5F6C-47D9-A1DC-2CE0240C9A2F}" srcOrd="1" destOrd="0" presId="urn:microsoft.com/office/officeart/2005/8/layout/venn1"/>
    <dgm:cxn modelId="{B3FE2303-6D8C-4F2A-A847-43AC1C1DE137}" type="presOf" srcId="{3F20CC39-8D38-4422-80A3-A6A25218FE55}" destId="{21FC13EA-9616-42C9-BBBB-3DD890C808D5}" srcOrd="1" destOrd="0" presId="urn:microsoft.com/office/officeart/2005/8/layout/venn1"/>
    <dgm:cxn modelId="{31F3055C-48EC-4368-9300-00F1E3E9B795}" type="presOf" srcId="{7B7067BE-4CC9-4538-8CB8-9996230A8ABE}" destId="{5FDB31A1-4E07-4803-A49D-B7520CE7CFF1}" srcOrd="1" destOrd="0" presId="urn:microsoft.com/office/officeart/2005/8/layout/venn1"/>
    <dgm:cxn modelId="{D3B40D51-95D5-4BC8-9F68-DC0061391E65}" type="presOf" srcId="{3F20CC39-8D38-4422-80A3-A6A25218FE55}" destId="{0BAD7E45-FCE6-4F64-94C9-2568AD32BB22}" srcOrd="0" destOrd="0" presId="urn:microsoft.com/office/officeart/2005/8/layout/venn1"/>
    <dgm:cxn modelId="{6987091B-604D-4BC1-B92B-0713518CDC38}" type="presOf" srcId="{7B7067BE-4CC9-4538-8CB8-9996230A8ABE}" destId="{96E8F8BA-0B12-41AA-BEEF-D0E2C0D8F538}" srcOrd="0" destOrd="0" presId="urn:microsoft.com/office/officeart/2005/8/layout/venn1"/>
    <dgm:cxn modelId="{8FDE6E67-6D8C-4313-9BFD-BEC02C494EE1}" type="presOf" srcId="{422ECB20-5D33-48C5-8000-2C662D1B6F42}" destId="{B59B21D0-ABD7-4475-AB69-37D2A44F9299}" srcOrd="0" destOrd="0" presId="urn:microsoft.com/office/officeart/2005/8/layout/venn1"/>
    <dgm:cxn modelId="{58D48EE4-2C9D-4371-A63F-4E7F9C721A55}" srcId="{422ECB20-5D33-48C5-8000-2C662D1B6F42}" destId="{7B7067BE-4CC9-4538-8CB8-9996230A8ABE}" srcOrd="2" destOrd="0" parTransId="{367B17EB-B25D-4D70-830B-A1AAEBCFD3EB}" sibTransId="{2C6E7C1B-B2E1-4368-85A2-4385E6765532}"/>
    <dgm:cxn modelId="{E36C06BE-02A6-45B1-8239-A146F01F66B0}" srcId="{422ECB20-5D33-48C5-8000-2C662D1B6F42}" destId="{A6552477-9C60-427E-931A-14E36D4909D9}" srcOrd="0" destOrd="0" parTransId="{4BC63B62-AA2E-44B1-93DE-B7868ADA282D}" sibTransId="{297E9E51-B133-4AFC-8F8A-98EF6D53808B}"/>
    <dgm:cxn modelId="{10EEC025-7854-4852-BB76-F1F502E6AD94}" type="presParOf" srcId="{B59B21D0-ABD7-4475-AB69-37D2A44F9299}" destId="{080F20F9-0CDD-4535-9028-73F586428BA5}" srcOrd="0" destOrd="0" presId="urn:microsoft.com/office/officeart/2005/8/layout/venn1"/>
    <dgm:cxn modelId="{FAEFA33C-2F75-4577-A24B-AA6AD75D5CBF}" type="presParOf" srcId="{B59B21D0-ABD7-4475-AB69-37D2A44F9299}" destId="{750C1C03-5F6C-47D9-A1DC-2CE0240C9A2F}" srcOrd="1" destOrd="0" presId="urn:microsoft.com/office/officeart/2005/8/layout/venn1"/>
    <dgm:cxn modelId="{E0790C56-5935-4039-A3FB-5FE309650176}" type="presParOf" srcId="{B59B21D0-ABD7-4475-AB69-37D2A44F9299}" destId="{0BAD7E45-FCE6-4F64-94C9-2568AD32BB22}" srcOrd="2" destOrd="0" presId="urn:microsoft.com/office/officeart/2005/8/layout/venn1"/>
    <dgm:cxn modelId="{A8A2F99E-B234-4083-A3F1-91CAAA51D67A}" type="presParOf" srcId="{B59B21D0-ABD7-4475-AB69-37D2A44F9299}" destId="{21FC13EA-9616-42C9-BBBB-3DD890C808D5}" srcOrd="3" destOrd="0" presId="urn:microsoft.com/office/officeart/2005/8/layout/venn1"/>
    <dgm:cxn modelId="{6ADCD21F-307F-4BAC-9300-9544897F3F43}" type="presParOf" srcId="{B59B21D0-ABD7-4475-AB69-37D2A44F9299}" destId="{96E8F8BA-0B12-41AA-BEEF-D0E2C0D8F538}" srcOrd="4" destOrd="0" presId="urn:microsoft.com/office/officeart/2005/8/layout/venn1"/>
    <dgm:cxn modelId="{3849849B-8C3B-4927-B666-4B143DBC3DEE}" type="presParOf" srcId="{B59B21D0-ABD7-4475-AB69-37D2A44F9299}" destId="{5FDB31A1-4E07-4803-A49D-B7520CE7CFF1}" srcOrd="5" destOrd="0" presId="urn:microsoft.com/office/officeart/2005/8/layout/ven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230C9988-13D9-467A-A24A-81A7987CB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6913"/>
            <a:ext cx="4656138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2775"/>
            <a:ext cx="5149850" cy="418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9E8187A3-EFE0-417F-AA4D-0B5BF8589F6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C2AF6ED7-8D0B-4FC5-96AC-419C18C2F997}" type="slidenum">
              <a:rPr lang="es-ES" smtClean="0"/>
              <a:pPr defTabSz="933450"/>
              <a:t>1</a:t>
            </a:fld>
            <a:endParaRPr lang="es-E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11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12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13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B72B4265-E4AC-4F8C-BA64-B7B58FA1A66C}" type="slidenum">
              <a:rPr lang="es-ES" smtClean="0"/>
              <a:pPr defTabSz="933450"/>
              <a:t>14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s-ES" smtClean="0"/>
              <a:t>Variedad</a:t>
            </a:r>
          </a:p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16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3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8D1625A6-018B-40BE-8B3C-6CAB21045990}" type="slidenum">
              <a:rPr lang="es-ES" smtClean="0"/>
              <a:pPr defTabSz="933450"/>
              <a:t>4</a:t>
            </a:fld>
            <a:endParaRPr lang="es-ES" smtClean="0"/>
          </a:p>
        </p:txBody>
      </p:sp>
      <p:sp>
        <p:nvSpPr>
          <p:cNvPr id="13315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2051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5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6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7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8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9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10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E425F-EC02-4456-B35D-EBF9F34A982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742AC-5CD3-46E0-B68F-A5505A5AC99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E37DC-15DF-45F7-B960-FC048C84E08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2C300-B032-4404-9EA0-6B359A4B4B3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4339E-A3E5-4E18-96AA-88DB363E7A0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72B1D-C68A-4D53-9912-989057ABF1F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99053-16D4-4AA7-BA40-F773731DD90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04B95-C742-4EF6-9526-FD8431E9B95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F5CD1-3C68-4BC0-A464-9B58CFCFC35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6A81A-EA64-4CAD-8D43-AA41C303F99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5D1E4-F9BE-41C2-8B2F-54B8EA61BF3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49DEC769-F0F9-44CD-B965-D44595E5AA7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hermida\Music\Various%20Artists\Compilation%20Album\02%20-%20Alanis%20Morissette%20-%20Head%20Over%20Feet.mp3" TargetMode="External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hyperlink" Target="http://www.julianhermida.com/constructive.pptx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ulianhermida.com/constructive.pptx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\\neptune\hermida\DOCS\Videos\Teaching\Socratic\socratic_0001.wmv" TargetMode="External"/><Relationship Id="rId6" Type="http://schemas.openxmlformats.org/officeDocument/2006/relationships/hyperlink" Target="http://www.julianhermida.com/constructive.pptx" TargetMode="External"/><Relationship Id="rId5" Type="http://schemas.openxmlformats.org/officeDocument/2006/relationships/slide" Target="slide10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ulianhermida.com/constructive.pptx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hyperlink" Target="http://www.julianhermida.com/constructive.pptx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julianhermida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hyperlink" Target="http://www.julianhermida.com/constructive.ppt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\\neptune\hermida\DOCS\Videos\Teaching\Socratic\alignment.wmv" TargetMode="Externa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\\neptune\hermida\DOCS\Videos\Teaching\Levels\levels.wmv" TargetMode="Externa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2357438"/>
            <a:ext cx="7772400" cy="1285875"/>
          </a:xfrm>
        </p:spPr>
        <p:txBody>
          <a:bodyPr/>
          <a:lstStyle/>
          <a:p>
            <a:pPr eaLnBrk="1" hangingPunct="1"/>
            <a:r>
              <a:rPr lang="en-US" sz="4000" b="1" dirty="0" smtClean="0"/>
              <a:t>Teaching and Learning Activities for Deep Learning</a:t>
            </a: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sz="3200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sz="3200" b="1" dirty="0" smtClean="0">
                <a:solidFill>
                  <a:srgbClr val="000000"/>
                </a:solidFill>
                <a:cs typeface="Times New Roman" charset="0"/>
              </a:rPr>
            </a:br>
            <a:endParaRPr lang="en-US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00232" y="3000372"/>
            <a:ext cx="6400800" cy="1752600"/>
          </a:xfrm>
        </p:spPr>
        <p:txBody>
          <a:bodyPr/>
          <a:lstStyle/>
          <a:p>
            <a:pPr algn="r"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Dr. Julian </a:t>
            </a:r>
            <a:r>
              <a:rPr lang="en-CA" b="1" dirty="0" err="1" smtClean="0">
                <a:solidFill>
                  <a:srgbClr val="000000"/>
                </a:solidFill>
                <a:cs typeface="Times New Roman" charset="0"/>
              </a:rPr>
              <a:t>Hermida</a:t>
            </a: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sz="2800" b="1" dirty="0" smtClean="0">
                <a:solidFill>
                  <a:srgbClr val="000000"/>
                </a:solidFill>
                <a:cs typeface="Times New Roman" charset="0"/>
              </a:rPr>
              <a:t>Algoma University</a:t>
            </a:r>
            <a:r>
              <a:rPr lang="en-US" sz="2800" b="1" dirty="0" smtClean="0">
                <a:solidFill>
                  <a:srgbClr val="000000"/>
                </a:solidFill>
                <a:cs typeface="Times New Roman" charset="0"/>
              </a:rPr>
              <a:t> </a:t>
            </a:r>
          </a:p>
          <a:p>
            <a:pPr algn="r" eaLnBrk="1" hangingPunct="1"/>
            <a:r>
              <a:rPr lang="en-US" sz="2800" b="1" dirty="0" smtClean="0"/>
              <a:t>Workshop on </a:t>
            </a:r>
          </a:p>
          <a:p>
            <a:pPr algn="r" eaLnBrk="1" hangingPunct="1"/>
            <a:r>
              <a:rPr lang="en-US" sz="2800" b="1" dirty="0" smtClean="0"/>
              <a:t>Teaching and </a:t>
            </a:r>
            <a:r>
              <a:rPr lang="en-US" sz="2400" b="1" dirty="0" smtClean="0"/>
              <a:t>Learning</a:t>
            </a:r>
            <a:endParaRPr lang="en-US" sz="2400" b="1" dirty="0" smtClean="0">
              <a:solidFill>
                <a:srgbClr val="000000"/>
              </a:solidFill>
              <a:cs typeface="Times New Roman" charset="0"/>
            </a:endParaRPr>
          </a:p>
          <a:p>
            <a:pPr algn="r" eaLnBrk="1" hangingPunct="1"/>
            <a:r>
              <a:rPr lang="en-US" sz="2400" b="1" dirty="0" smtClean="0">
                <a:solidFill>
                  <a:srgbClr val="000000"/>
                </a:solidFill>
                <a:cs typeface="Times New Roman" charset="0"/>
              </a:rPr>
              <a:t>February 18, 2009</a:t>
            </a:r>
          </a:p>
          <a:p>
            <a:pPr algn="r" eaLnBrk="1" hangingPunct="1"/>
            <a:endParaRPr lang="en-US" dirty="0" smtClean="0">
              <a:solidFill>
                <a:schemeClr val="accent1"/>
              </a:solidFill>
            </a:endParaRPr>
          </a:p>
        </p:txBody>
      </p:sp>
      <p:pic>
        <p:nvPicPr>
          <p:cNvPr id="4" name="02 - Alanis Morissette - Head Over Fee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714876" y="5929330"/>
            <a:ext cx="304800" cy="304800"/>
          </a:xfrm>
          <a:prstGeom prst="rect">
            <a:avLst/>
          </a:prstGeom>
        </p:spPr>
      </p:pic>
      <p:pic>
        <p:nvPicPr>
          <p:cNvPr id="5" name="Picture 4" descr="zpsyll3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348" y="2643182"/>
            <a:ext cx="3438525" cy="32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779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TLAs and Deep Learning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Socratic method. 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Case studies and problem-based learning.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  <p:sp>
        <p:nvSpPr>
          <p:cNvPr id="4" name="Action Button: Information 3">
            <a:hlinkClick r:id="rId3" action="ppaction://hlinksldjump" highlightClick="1"/>
          </p:cNvPr>
          <p:cNvSpPr/>
          <p:nvPr/>
        </p:nvSpPr>
        <p:spPr bwMode="auto">
          <a:xfrm>
            <a:off x="3643306" y="2928934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4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  <p:sp>
        <p:nvSpPr>
          <p:cNvPr id="7" name="Action Button: Information 6">
            <a:hlinkClick r:id="rId5" action="ppaction://hlinksldjump" highlightClick="1"/>
          </p:cNvPr>
          <p:cNvSpPr/>
          <p:nvPr/>
        </p:nvSpPr>
        <p:spPr bwMode="auto">
          <a:xfrm>
            <a:off x="7072330" y="4500570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4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Case studies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2285992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000" dirty="0" smtClean="0">
              <a:solidFill>
                <a:srgbClr val="FF0000"/>
              </a:solidFill>
            </a:endParaRPr>
          </a:p>
          <a:p>
            <a:pPr marL="0" algn="just" eaLnBrk="1" hangingPunct="1"/>
            <a:r>
              <a:rPr lang="en-US" dirty="0" smtClean="0"/>
              <a:t>Discuss the following cases in small groups.</a:t>
            </a:r>
          </a:p>
          <a:p>
            <a:pPr marL="0" algn="just" eaLnBrk="1" hangingPunct="1"/>
            <a:endParaRPr lang="en-US" dirty="0" smtClean="0"/>
          </a:p>
          <a:p>
            <a:pPr marL="0" algn="just" eaLnBrk="1" hangingPunct="1"/>
            <a:endParaRPr lang="en-US" dirty="0" smtClean="0"/>
          </a:p>
          <a:p>
            <a:pPr marL="0" algn="just" eaLnBrk="1" hangingPunct="1"/>
            <a:r>
              <a:rPr lang="en-US" dirty="0" smtClean="0"/>
              <a:t>Then we will analyze them together.</a:t>
            </a:r>
          </a:p>
          <a:p>
            <a:pPr marL="0" algn="just" eaLnBrk="1" hangingPunct="1"/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4" name="Action Button: Information 3">
            <a:hlinkClick r:id="rId3" action="ppaction://hlinksldjump" highlightClick="1"/>
          </p:cNvPr>
          <p:cNvSpPr/>
          <p:nvPr/>
        </p:nvSpPr>
        <p:spPr bwMode="auto">
          <a:xfrm>
            <a:off x="7572396" y="5786454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4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00174"/>
            <a:ext cx="9144000" cy="5357826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  <p:pic>
        <p:nvPicPr>
          <p:cNvPr id="4" name="socratic_0001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Action Button: Information 4">
            <a:hlinkClick r:id="rId5" action="ppaction://hlinksldjump" highlightClick="1"/>
          </p:cNvPr>
          <p:cNvSpPr/>
          <p:nvPr/>
        </p:nvSpPr>
        <p:spPr bwMode="auto">
          <a:xfrm>
            <a:off x="8915400" y="6583680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6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Socratic method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2285992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000" dirty="0" smtClean="0">
              <a:solidFill>
                <a:srgbClr val="FF0000"/>
              </a:solidFill>
            </a:endParaRPr>
          </a:p>
          <a:p>
            <a:pPr marL="0" algn="just" eaLnBrk="1" hangingPunct="1"/>
            <a:r>
              <a:rPr lang="en-US" dirty="0" smtClean="0"/>
              <a:t>One of you will be the Socratic facilitator.</a:t>
            </a:r>
          </a:p>
          <a:p>
            <a:pPr marL="0" algn="just" eaLnBrk="1" hangingPunct="1"/>
            <a:endParaRPr lang="en-US" dirty="0" smtClean="0"/>
          </a:p>
          <a:p>
            <a:pPr marL="0" algn="just" eaLnBrk="1" hangingPunct="1"/>
            <a:r>
              <a:rPr lang="en-US" dirty="0" smtClean="0"/>
              <a:t>Facilitate the following discussion: Can the Socratic method be used to promote deep learning with our students?</a:t>
            </a:r>
          </a:p>
          <a:p>
            <a:pPr marL="0" algn="just" eaLnBrk="1" hangingPunct="1">
              <a:buNone/>
            </a:pPr>
            <a:endParaRPr lang="en-US" dirty="0" smtClean="0"/>
          </a:p>
          <a:p>
            <a:pPr marL="0" algn="just" eaLnBrk="1" hangingPunct="1"/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4" name="Action Button: Information 3">
            <a:hlinkClick r:id="rId3" action="ppaction://hlinksldjump" highlightClick="1"/>
          </p:cNvPr>
          <p:cNvSpPr/>
          <p:nvPr/>
        </p:nvSpPr>
        <p:spPr bwMode="auto">
          <a:xfrm>
            <a:off x="7572396" y="5786454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4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CA" sz="800" dirty="0" err="1" smtClean="0"/>
              <a:t>bart</a:t>
            </a:r>
            <a:endParaRPr lang="en-CA" sz="8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214290"/>
            <a:ext cx="8629656" cy="6500858"/>
          </a:xfrm>
          <a:solidFill>
            <a:srgbClr val="FFCC99"/>
          </a:solidFill>
        </p:spPr>
        <p:txBody>
          <a:bodyPr/>
          <a:lstStyle/>
          <a:p>
            <a:pPr eaLnBrk="1" hangingPunct="1"/>
            <a:endParaRPr lang="en-CA" sz="2200" dirty="0" smtClean="0"/>
          </a:p>
        </p:txBody>
      </p:sp>
      <p:pic>
        <p:nvPicPr>
          <p:cNvPr id="7" name="Picture 4" descr="zpbart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2918"/>
            <a:ext cx="9565842" cy="5394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229600" cy="1828800"/>
          </a:xfrm>
        </p:spPr>
        <p:txBody>
          <a:bodyPr/>
          <a:lstStyle/>
          <a:p>
            <a:r>
              <a:rPr lang="en-US" dirty="0" smtClean="0"/>
              <a:t>CONSTRUCTIVE ALIGNMENT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3526302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685800" y="2209800"/>
          <a:ext cx="7696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Left-Right Arrow 21"/>
          <p:cNvSpPr/>
          <p:nvPr/>
        </p:nvSpPr>
        <p:spPr>
          <a:xfrm>
            <a:off x="2438400" y="3733800"/>
            <a:ext cx="1216152" cy="484632"/>
          </a:xfrm>
          <a:prstGeom prst="leftRightArrow">
            <a:avLst/>
          </a:prstGeom>
          <a:scene3d>
            <a:camera prst="obliqueTop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eft-Right Arrow 22"/>
          <p:cNvSpPr/>
          <p:nvPr/>
        </p:nvSpPr>
        <p:spPr>
          <a:xfrm>
            <a:off x="3505200" y="5029200"/>
            <a:ext cx="2209800" cy="5486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-Right Arrow 23"/>
          <p:cNvSpPr/>
          <p:nvPr/>
        </p:nvSpPr>
        <p:spPr>
          <a:xfrm>
            <a:off x="5257800" y="3810000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SOLO Taxonomy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>
              <a:buNone/>
            </a:pPr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5: Extended abstract</a:t>
            </a:r>
          </a:p>
          <a:p>
            <a:pPr marL="0" algn="just" eaLnBrk="1" hangingPunct="1"/>
            <a:r>
              <a:rPr lang="en-US" sz="2800" dirty="0" smtClean="0"/>
              <a:t>Level 4: Relational</a:t>
            </a:r>
          </a:p>
          <a:p>
            <a:pPr marL="0" algn="just" eaLnBrk="1" hangingPunct="1"/>
            <a:r>
              <a:rPr lang="en-US" sz="2800" dirty="0" smtClean="0"/>
              <a:t>Level 3: </a:t>
            </a:r>
            <a:r>
              <a:rPr lang="en-US" sz="2800" dirty="0" err="1" smtClean="0"/>
              <a:t>Multistructural</a:t>
            </a:r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2: </a:t>
            </a:r>
            <a:r>
              <a:rPr lang="en-US" sz="2800" dirty="0" err="1" smtClean="0"/>
              <a:t>Unistructural</a:t>
            </a:r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1: </a:t>
            </a:r>
            <a:r>
              <a:rPr lang="en-US" sz="2800" dirty="0" err="1" smtClean="0"/>
              <a:t>Prestructural</a:t>
            </a:r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  <p:sp>
        <p:nvSpPr>
          <p:cNvPr id="4" name="Action Button: Information 3">
            <a:hlinkClick r:id="rId3" action="ppaction://hlinksldjump" highlightClick="1"/>
          </p:cNvPr>
          <p:cNvSpPr/>
          <p:nvPr/>
        </p:nvSpPr>
        <p:spPr bwMode="auto">
          <a:xfrm>
            <a:off x="4929190" y="2786058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4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  <p:pic>
        <p:nvPicPr>
          <p:cNvPr id="5" name="Picture 4" descr="zpsyll7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2132" y="2786058"/>
            <a:ext cx="3189524" cy="2468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571500" y="642938"/>
            <a:ext cx="7772400" cy="1143000"/>
          </a:xfrm>
        </p:spPr>
        <p:txBody>
          <a:bodyPr/>
          <a:lstStyle/>
          <a:p>
            <a:r>
              <a:rPr lang="en-US" b="1" smtClean="0"/>
              <a:t>Agenda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Objective: TLAs that promote deep learning.</a:t>
            </a:r>
          </a:p>
          <a:p>
            <a:r>
              <a:rPr lang="en-US" sz="2800" dirty="0" smtClean="0"/>
              <a:t>Interactive talk: TLAs and deep learning.</a:t>
            </a:r>
          </a:p>
          <a:p>
            <a:r>
              <a:rPr lang="en-US" sz="2800" dirty="0" smtClean="0"/>
              <a:t>Group activities: case studies, Socratic method.</a:t>
            </a:r>
          </a:p>
          <a:p>
            <a:r>
              <a:rPr lang="en-US" sz="2800" dirty="0" smtClean="0"/>
              <a:t>Conclusions</a:t>
            </a:r>
          </a:p>
          <a:p>
            <a:r>
              <a:rPr lang="en-US" sz="2800" dirty="0" smtClean="0"/>
              <a:t>February 25: Student assessment</a:t>
            </a:r>
          </a:p>
          <a:p>
            <a:r>
              <a:rPr lang="en-US" sz="2800" dirty="0" smtClean="0"/>
              <a:t>Resources: </a:t>
            </a:r>
            <a:r>
              <a:rPr lang="en-US" sz="2800" dirty="0" smtClean="0">
                <a:hlinkClick r:id="rId2"/>
              </a:rPr>
              <a:t>www.julianhermida.com</a:t>
            </a:r>
            <a:endParaRPr lang="en-US" sz="2800" dirty="0" smtClean="0"/>
          </a:p>
        </p:txBody>
      </p:sp>
      <p:pic>
        <p:nvPicPr>
          <p:cNvPr id="3076" name="Picture 3" descr="zpagenda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-214338"/>
            <a:ext cx="212566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Deep Learning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r>
              <a:rPr lang="en-US" sz="2400" dirty="0" smtClean="0"/>
              <a:t>Use of higher-order cognitive</a:t>
            </a:r>
          </a:p>
          <a:p>
            <a:pPr marL="0" algn="just" eaLnBrk="1" hangingPunct="1">
              <a:buNone/>
            </a:pPr>
            <a:r>
              <a:rPr lang="en-US" sz="2400" dirty="0" smtClean="0"/>
              <a:t>and meta-cognitive skills to </a:t>
            </a:r>
          </a:p>
          <a:p>
            <a:pPr marL="0" algn="just" eaLnBrk="1" hangingPunct="1">
              <a:buNone/>
            </a:pPr>
            <a:r>
              <a:rPr lang="en-US" sz="2400" dirty="0" smtClean="0"/>
              <a:t>construct long-term understanding.</a:t>
            </a:r>
            <a:endParaRPr lang="en-CA" sz="2400" dirty="0" smtClean="0"/>
          </a:p>
          <a:p>
            <a:pPr marL="0" algn="just" eaLnBrk="1" hangingPunct="1"/>
            <a:r>
              <a:rPr lang="en-US" sz="2400" dirty="0" smtClean="0"/>
              <a:t>Intrinsic motivation.</a:t>
            </a:r>
          </a:p>
          <a:p>
            <a:pPr marL="0" algn="just" eaLnBrk="1" hangingPunct="1"/>
            <a:r>
              <a:rPr lang="en-US" sz="2400" dirty="0" smtClean="0"/>
              <a:t>Discovery rather than coverage.</a:t>
            </a:r>
          </a:p>
          <a:p>
            <a:pPr marL="0" algn="just" eaLnBrk="1" hangingPunct="1"/>
            <a:r>
              <a:rPr lang="en-US" sz="2400" dirty="0" smtClean="0"/>
              <a:t>Focus on what students do .</a:t>
            </a:r>
          </a:p>
          <a:p>
            <a:pPr marL="0" algn="just" eaLnBrk="1" hangingPunct="1"/>
            <a:r>
              <a:rPr lang="en-US" sz="2400" dirty="0" smtClean="0"/>
              <a:t>Challenge to the mental models of reality.</a:t>
            </a:r>
          </a:p>
          <a:p>
            <a:pPr marL="0" algn="just" eaLnBrk="1" hangingPunct="1"/>
            <a:r>
              <a:rPr lang="en-US" sz="2400" dirty="0" smtClean="0"/>
              <a:t>Student collaboration to learn.</a:t>
            </a:r>
          </a:p>
          <a:p>
            <a:pPr marL="0" algn="just" eaLnBrk="1" hangingPunct="1"/>
            <a:r>
              <a:rPr lang="en-US" sz="2400" dirty="0" smtClean="0"/>
              <a:t>Formulation of ideas in writing.</a:t>
            </a:r>
          </a:p>
          <a:p>
            <a:pPr marL="0" algn="just" eaLnBrk="1" hangingPunct="1"/>
            <a:endParaRPr lang="en-US" sz="2800" dirty="0" smtClean="0"/>
          </a:p>
        </p:txBody>
      </p:sp>
      <p:pic>
        <p:nvPicPr>
          <p:cNvPr id="4" name="Picture 3" descr="zpsyll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3339" y="1500174"/>
            <a:ext cx="3340380" cy="3383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571500"/>
            <a:ext cx="7772400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charset="0"/>
              </a:rPr>
              <a:t>Learning outcomes</a:t>
            </a:r>
            <a:endParaRPr lang="es-ES" b="1" dirty="0" smtClean="0">
              <a:cs typeface="Times New Roman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1928802"/>
            <a:ext cx="7772400" cy="4114800"/>
          </a:xfrm>
          <a:solidFill>
            <a:srgbClr val="FFCC99"/>
          </a:solidFill>
        </p:spPr>
        <p:txBody>
          <a:bodyPr/>
          <a:lstStyle/>
          <a:p>
            <a:pPr eaLnBrk="1" hangingPunct="1"/>
            <a:r>
              <a:rPr lang="en-CA" sz="2800" dirty="0" smtClean="0"/>
              <a:t>Constructive alignment </a:t>
            </a:r>
          </a:p>
          <a:p>
            <a:pPr eaLnBrk="1" hangingPunct="1">
              <a:buNone/>
            </a:pPr>
            <a:endParaRPr lang="en-CA" sz="2800" dirty="0" smtClean="0"/>
          </a:p>
          <a:p>
            <a:pPr eaLnBrk="1" hangingPunct="1"/>
            <a:r>
              <a:rPr lang="en-CA" sz="2800" dirty="0" smtClean="0"/>
              <a:t>Learning outcomes: both content </a:t>
            </a:r>
          </a:p>
          <a:p>
            <a:pPr eaLnBrk="1" hangingPunct="1">
              <a:buNone/>
            </a:pPr>
            <a:r>
              <a:rPr lang="en-CA" sz="2800" dirty="0" smtClean="0"/>
              <a:t>and process skills stated in </a:t>
            </a:r>
            <a:r>
              <a:rPr lang="en-US" sz="2800" dirty="0" smtClean="0"/>
              <a:t>terms of</a:t>
            </a:r>
          </a:p>
          <a:p>
            <a:pPr eaLnBrk="1" hangingPunct="1">
              <a:buNone/>
            </a:pPr>
            <a:r>
              <a:rPr lang="en-US" sz="2800" dirty="0" smtClean="0"/>
              <a:t>the nature of the understanding.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 SOLO taxonomy </a:t>
            </a:r>
          </a:p>
          <a:p>
            <a:pPr eaLnBrk="1" hangingPunct="1"/>
            <a:endParaRPr lang="en-CA" dirty="0" smtClean="0"/>
          </a:p>
          <a:p>
            <a:pPr eaLnBrk="1" hangingPunct="1"/>
            <a:endParaRPr lang="en-CA" dirty="0" smtClean="0"/>
          </a:p>
        </p:txBody>
      </p:sp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8607425" y="5303838"/>
            <a:ext cx="3270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en-CA" sz="3200">
              <a:cs typeface="Times New Roman" charset="0"/>
            </a:endParaRPr>
          </a:p>
        </p:txBody>
      </p:sp>
      <p:sp>
        <p:nvSpPr>
          <p:cNvPr id="8" name="Action Button: Information 7">
            <a:hlinkClick r:id="rId3" action="ppaction://hlinksldjump" highlightClick="1"/>
          </p:cNvPr>
          <p:cNvSpPr/>
          <p:nvPr/>
        </p:nvSpPr>
        <p:spPr bwMode="auto">
          <a:xfrm>
            <a:off x="4214810" y="5214950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4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  <p:sp>
        <p:nvSpPr>
          <p:cNvPr id="10" name="Action Button: Information 9">
            <a:hlinkClick r:id="rId5" action="ppaction://hlinksldjump" highlightClick="1"/>
          </p:cNvPr>
          <p:cNvSpPr/>
          <p:nvPr/>
        </p:nvSpPr>
        <p:spPr bwMode="auto">
          <a:xfrm>
            <a:off x="4572000" y="2071678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4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00174"/>
            <a:ext cx="9144000" cy="5357826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  <p:pic>
        <p:nvPicPr>
          <p:cNvPr id="5" name="alignment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Levels of thinking about teaching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1: What the student is.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2: What the teacher does.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3: What the student does.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2400" b="1" dirty="0" smtClean="0">
                <a:solidFill>
                  <a:srgbClr val="000000"/>
                </a:solidFill>
                <a:cs typeface="Times New Roman" charset="0"/>
              </a:rPr>
              <a:t>Levels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00174"/>
            <a:ext cx="9144000" cy="5357826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  <p:pic>
        <p:nvPicPr>
          <p:cNvPr id="6" name="levels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Levels of Thinking about Teaching: Discussion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2285992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000" dirty="0" smtClean="0">
              <a:solidFill>
                <a:srgbClr val="FF0000"/>
              </a:solidFill>
            </a:endParaRPr>
          </a:p>
          <a:p>
            <a:pPr marL="0" algn="just" eaLnBrk="1" hangingPunct="1"/>
            <a:r>
              <a:rPr lang="en-US" dirty="0" smtClean="0"/>
              <a:t>What levels of teaching do these teachers represent?</a:t>
            </a:r>
          </a:p>
          <a:p>
            <a:pPr marL="0" algn="just" eaLnBrk="1" hangingPunct="1"/>
            <a:endParaRPr lang="en-US" dirty="0" smtClean="0"/>
          </a:p>
          <a:p>
            <a:pPr marL="0" algn="just" eaLnBrk="1" hangingPunct="1"/>
            <a:r>
              <a:rPr lang="en-US" dirty="0" smtClean="0"/>
              <a:t>Are they effective? Who is more effective? Who promotes student deep learning?</a:t>
            </a:r>
          </a:p>
          <a:p>
            <a:pPr marL="0" algn="just" eaLnBrk="1" hangingPunct="1"/>
            <a:endParaRPr lang="en-US" sz="2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Types of Knowledge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Declarative knowledge.</a:t>
            </a:r>
          </a:p>
          <a:p>
            <a:pPr marL="0" algn="just" eaLnBrk="1" hangingPunct="1"/>
            <a:endParaRPr lang="en-US" sz="2800" smtClean="0"/>
          </a:p>
          <a:p>
            <a:pPr marL="0" algn="just" eaLnBrk="1" hangingPunct="1">
              <a:buNone/>
            </a:pPr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Functioning knowledge.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B050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2391</TotalTime>
  <Words>277</Words>
  <Application>Microsoft PowerPoint</Application>
  <PresentationFormat>On-screen Show (4:3)</PresentationFormat>
  <Paragraphs>103</Paragraphs>
  <Slides>16</Slides>
  <Notes>14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Teaching and Learning Activities for Deep Learning   </vt:lpstr>
      <vt:lpstr>Agenda</vt:lpstr>
      <vt:lpstr>Deep Learning</vt:lpstr>
      <vt:lpstr>Learning outcomes</vt:lpstr>
      <vt:lpstr>Slide 5</vt:lpstr>
      <vt:lpstr>Levels of thinking about teaching</vt:lpstr>
      <vt:lpstr>Levels</vt:lpstr>
      <vt:lpstr>Levels of Thinking about Teaching: Discussion</vt:lpstr>
      <vt:lpstr>Types of Knowledge</vt:lpstr>
      <vt:lpstr>TLAs and Deep Learning</vt:lpstr>
      <vt:lpstr>Case studies</vt:lpstr>
      <vt:lpstr>Slide 12</vt:lpstr>
      <vt:lpstr>Socratic method</vt:lpstr>
      <vt:lpstr>bart</vt:lpstr>
      <vt:lpstr>CONSTRUCTIVE ALIGNMENT</vt:lpstr>
      <vt:lpstr>SOLO Taxonomy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LEGAL CREDENTIALS</dc:title>
  <dc:creator>Julian Hermida</dc:creator>
  <cp:lastModifiedBy>Julian Hermida</cp:lastModifiedBy>
  <cp:revision>714</cp:revision>
  <dcterms:created xsi:type="dcterms:W3CDTF">2006-11-30T01:11:31Z</dcterms:created>
  <dcterms:modified xsi:type="dcterms:W3CDTF">2009-02-18T04:26:59Z</dcterms:modified>
</cp:coreProperties>
</file>