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8" r:id="rId2"/>
    <p:sldId id="271" r:id="rId3"/>
    <p:sldId id="275" r:id="rId4"/>
    <p:sldId id="284" r:id="rId5"/>
    <p:sldId id="279" r:id="rId6"/>
    <p:sldId id="260" r:id="rId7"/>
    <p:sldId id="285" r:id="rId8"/>
    <p:sldId id="274" r:id="rId9"/>
    <p:sldId id="276" r:id="rId10"/>
    <p:sldId id="286" r:id="rId11"/>
    <p:sldId id="262" r:id="rId12"/>
    <p:sldId id="283" r:id="rId13"/>
    <p:sldId id="280" r:id="rId14"/>
    <p:sldId id="281" r:id="rId15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413749"/>
    <a:srgbClr val="080709"/>
    <a:srgbClr val="FF9933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32787"/>
    <p:restoredTop sz="90929"/>
  </p:normalViewPr>
  <p:slideViewPr>
    <p:cSldViewPr>
      <p:cViewPr varScale="1">
        <p:scale>
          <a:sx n="68" d="100"/>
          <a:sy n="68" d="100"/>
        </p:scale>
        <p:origin x="-181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676" y="-114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230C9988-13D9-467A-A24A-81A7987CB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22775"/>
            <a:ext cx="5149850" cy="418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3" tIns="46656" rIns="93313" bIns="46656" numCol="1" anchor="b" anchorCtr="0" compatLnSpc="1">
            <a:prstTxWarp prst="textNoShape">
              <a:avLst/>
            </a:prstTxWarp>
          </a:bodyPr>
          <a:lstStyle>
            <a:lvl1pPr algn="r" defTabSz="933517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9E8187A3-EFE0-417F-AA4D-0B5BF8589F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C2AF6ED7-8D0B-4FC5-96AC-419C18C2F997}" type="slidenum">
              <a:rPr lang="es-ES" smtClean="0"/>
              <a:pPr defTabSz="933450"/>
              <a:t>1</a:t>
            </a:fld>
            <a:endParaRPr lang="es-E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B72B4265-E4AC-4F8C-BA64-B7B58FA1A66C}" type="slidenum">
              <a:rPr lang="es-ES" smtClean="0"/>
              <a:pPr defTabSz="933450"/>
              <a:t>11</a:t>
            </a:fld>
            <a:endParaRPr lang="es-E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s-ES" smtClean="0"/>
              <a:t>Variedad</a:t>
            </a:r>
          </a:p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12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3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4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5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8D1625A6-018B-40BE-8B3C-6CAB21045990}" type="slidenum">
              <a:rPr lang="es-ES" smtClean="0"/>
              <a:pPr defTabSz="933450"/>
              <a:t>6</a:t>
            </a:fld>
            <a:endParaRPr lang="es-ES" smtClean="0"/>
          </a:p>
        </p:txBody>
      </p:sp>
      <p:sp>
        <p:nvSpPr>
          <p:cNvPr id="1331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7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8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9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3450"/>
            <a:fld id="{3997578C-1522-47BD-BEED-39B0899B827B}" type="slidenum">
              <a:rPr lang="es-ES" smtClean="0"/>
              <a:pPr defTabSz="933450"/>
              <a:t>10</a:t>
            </a:fld>
            <a:endParaRPr lang="es-E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E425F-EC02-4456-B35D-EBF9F34A982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742AC-5CD3-46E0-B68F-A5505A5AC9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37DC-15DF-45F7-B960-FC048C84E08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2C300-B032-4404-9EA0-6B359A4B4B3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4339E-A3E5-4E18-96AA-88DB363E7A0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72B1D-C68A-4D53-9912-989057ABF1F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99053-16D4-4AA7-BA40-F773731DD90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04B95-C742-4EF6-9526-FD8431E9B95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F5CD1-3C68-4BC0-A464-9B58CFCFC35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6A81A-EA64-4CAD-8D43-AA41C303F99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5D1E4-F9BE-41C2-8B2F-54B8EA61BF3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49DEC769-F0F9-44CD-B965-D44595E5A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hermida\Music\Various%20Artists\Compilation%20Album\02%20-%20Alanis%20Morissette%20-%20Head%20Over%20Feet.mp3" TargetMode="Externa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K:\Julian\Docs\Workshop%20for%20junior%20faculty\Slides\understanding_0001.wmv" TargetMode="External"/><Relationship Id="rId6" Type="http://schemas.openxmlformats.org/officeDocument/2006/relationships/hyperlink" Target="http://www.julianhermida.com/constructive.pptx" TargetMode="External"/><Relationship Id="rId5" Type="http://schemas.openxmlformats.org/officeDocument/2006/relationships/slide" Target="slide6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ulianhermida.com/constructive.ppt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ulianhermida.com/constructive.ppt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ulianhermid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julianhermida.com/constructive.pptx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julianhermida.com/constructive.pptx" TargetMode="External"/><Relationship Id="rId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gif"/><Relationship Id="rId4" Type="http://schemas.openxmlformats.org/officeDocument/2006/relationships/hyperlink" Target="http://www.julianhermida.com/constructive.ppt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hyperlink" Target="http://www.julianhermida.com/constructive.ppt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14375" y="2357438"/>
            <a:ext cx="7772400" cy="1285875"/>
          </a:xfrm>
        </p:spPr>
        <p:txBody>
          <a:bodyPr/>
          <a:lstStyle/>
          <a:p>
            <a:pPr eaLnBrk="1" hangingPunct="1"/>
            <a:r>
              <a:rPr lang="en-US" sz="4000" b="1" dirty="0" smtClean="0"/>
              <a:t>Developing a Deep-Learning Course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sz="3200" b="1" dirty="0" smtClean="0">
                <a:solidFill>
                  <a:srgbClr val="000000"/>
                </a:solidFill>
                <a:cs typeface="Times New Roman" charset="0"/>
              </a:rPr>
            </a:br>
            <a:endParaRPr lang="en-US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00232" y="3000372"/>
            <a:ext cx="6400800" cy="1752600"/>
          </a:xfrm>
        </p:spPr>
        <p:txBody>
          <a:bodyPr/>
          <a:lstStyle/>
          <a:p>
            <a:pPr algn="r"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Dr. Julian </a:t>
            </a:r>
            <a:r>
              <a:rPr lang="en-CA" b="1" dirty="0" err="1" smtClean="0">
                <a:solidFill>
                  <a:srgbClr val="000000"/>
                </a:solidFill>
                <a:cs typeface="Times New Roman" charset="0"/>
              </a:rPr>
              <a:t>Hermida</a:t>
            </a:r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/>
            </a:r>
            <a:br>
              <a:rPr lang="en-CA" b="1" dirty="0" smtClean="0">
                <a:solidFill>
                  <a:srgbClr val="000000"/>
                </a:solidFill>
                <a:cs typeface="Times New Roman" charset="0"/>
              </a:rPr>
            </a:br>
            <a:r>
              <a:rPr lang="en-CA" sz="2800" b="1" dirty="0" smtClean="0">
                <a:solidFill>
                  <a:srgbClr val="000000"/>
                </a:solidFill>
                <a:cs typeface="Times New Roman" charset="0"/>
              </a:rPr>
              <a:t>Algoma University</a:t>
            </a:r>
            <a:r>
              <a:rPr lang="en-US" sz="2800" b="1" dirty="0" smtClean="0">
                <a:solidFill>
                  <a:srgbClr val="000000"/>
                </a:solidFill>
                <a:cs typeface="Times New Roman" charset="0"/>
              </a:rPr>
              <a:t> </a:t>
            </a:r>
          </a:p>
          <a:p>
            <a:pPr algn="r" eaLnBrk="1" hangingPunct="1"/>
            <a:r>
              <a:rPr lang="en-US" sz="2800" b="1" dirty="0" smtClean="0"/>
              <a:t>Workshop on </a:t>
            </a:r>
          </a:p>
          <a:p>
            <a:pPr algn="r" eaLnBrk="1" hangingPunct="1"/>
            <a:r>
              <a:rPr lang="en-US" sz="2800" b="1" dirty="0" smtClean="0"/>
              <a:t>Teaching and </a:t>
            </a:r>
            <a:r>
              <a:rPr lang="en-US" sz="2400" b="1" dirty="0" smtClean="0"/>
              <a:t>Learning</a:t>
            </a:r>
            <a:endParaRPr lang="en-US" sz="2400" b="1" dirty="0" smtClean="0">
              <a:solidFill>
                <a:srgbClr val="000000"/>
              </a:solidFill>
              <a:cs typeface="Times New Roman" charset="0"/>
            </a:endParaRPr>
          </a:p>
          <a:p>
            <a:pPr algn="r" eaLnBrk="1" hangingPunct="1"/>
            <a:r>
              <a:rPr lang="en-US" sz="2400" b="1" dirty="0" smtClean="0">
                <a:solidFill>
                  <a:srgbClr val="000000"/>
                </a:solidFill>
                <a:cs typeface="Times New Roman" charset="0"/>
              </a:rPr>
              <a:t>February 4, 2009</a:t>
            </a:r>
          </a:p>
          <a:p>
            <a:pPr algn="r" eaLnBrk="1" hangingPunct="1"/>
            <a:endParaRPr lang="en-US" dirty="0" smtClean="0">
              <a:solidFill>
                <a:schemeClr val="accent1"/>
              </a:solidFill>
            </a:endParaRPr>
          </a:p>
        </p:txBody>
      </p:sp>
      <p:pic>
        <p:nvPicPr>
          <p:cNvPr id="4" name="02 - Alanis Morissette - Head Over Fee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714876" y="5929330"/>
            <a:ext cx="304800" cy="304800"/>
          </a:xfrm>
          <a:prstGeom prst="rect">
            <a:avLst/>
          </a:prstGeom>
        </p:spPr>
      </p:pic>
      <p:pic>
        <p:nvPicPr>
          <p:cNvPr id="5" name="Picture 4" descr="zpsyll3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348" y="2643182"/>
            <a:ext cx="3438525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6779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The Course Portfolio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800" dirty="0" smtClean="0"/>
              <a:t>A tool for the Scholarship of Teaching and Learning</a:t>
            </a:r>
          </a:p>
          <a:p>
            <a:pPr marL="0" algn="just" eaLnBrk="1" hangingPunct="1"/>
            <a:r>
              <a:rPr lang="en-US" sz="2800" dirty="0" smtClean="0"/>
              <a:t>An opportunity to investigate student learning.</a:t>
            </a:r>
          </a:p>
          <a:p>
            <a:pPr marL="400050" lvl="2" indent="-342900" algn="just" eaLnBrk="1" hangingPunct="1"/>
            <a:r>
              <a:rPr lang="en-US" sz="2000" dirty="0" smtClean="0"/>
              <a:t>Attainment of course objectives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A way to market your teaching.</a:t>
            </a:r>
            <a:endParaRPr lang="en-US" sz="2400" dirty="0" smtClean="0"/>
          </a:p>
          <a:p>
            <a:pPr marL="400050" lvl="1" algn="just" eaLnBrk="1" hangingPunct="1">
              <a:buNone/>
            </a:pPr>
            <a:endParaRPr lang="en-US" sz="2400" dirty="0" smtClean="0"/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syll1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3571876"/>
            <a:ext cx="2438400" cy="2438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CA" sz="800" dirty="0" err="1" smtClean="0"/>
              <a:t>bart</a:t>
            </a:r>
            <a:endParaRPr lang="en-CA" sz="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214290"/>
            <a:ext cx="8629656" cy="6500858"/>
          </a:xfrm>
          <a:solidFill>
            <a:srgbClr val="FFCC99"/>
          </a:solidFill>
        </p:spPr>
        <p:txBody>
          <a:bodyPr/>
          <a:lstStyle/>
          <a:p>
            <a:pPr eaLnBrk="1" hangingPunct="1"/>
            <a:endParaRPr lang="en-CA" sz="2200" dirty="0" smtClean="0"/>
          </a:p>
        </p:txBody>
      </p:sp>
      <p:pic>
        <p:nvPicPr>
          <p:cNvPr id="7" name="Picture 4" descr="zpbart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42918"/>
            <a:ext cx="9565842" cy="5394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The Solo Taxonomy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pic>
        <p:nvPicPr>
          <p:cNvPr id="5" name="understanding_0001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71538" y="1554480"/>
            <a:ext cx="7071360" cy="5303520"/>
          </a:xfrm>
          <a:prstGeom prst="rect">
            <a:avLst/>
          </a:prstGeom>
        </p:spPr>
      </p:pic>
      <p:sp>
        <p:nvSpPr>
          <p:cNvPr id="4" name="Action Button: Information 3">
            <a:hlinkClick r:id="rId5" action="ppaction://hlinksldjump" highlightClick="1"/>
          </p:cNvPr>
          <p:cNvSpPr/>
          <p:nvPr/>
        </p:nvSpPr>
        <p:spPr bwMode="auto">
          <a:xfrm>
            <a:off x="0" y="557214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6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Big questions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dirty="0" smtClean="0"/>
              <a:t>If Father Guido </a:t>
            </a:r>
            <a:r>
              <a:rPr lang="en-US" dirty="0" err="1" smtClean="0"/>
              <a:t>Sarducci</a:t>
            </a:r>
            <a:r>
              <a:rPr lang="en-US" dirty="0" smtClean="0"/>
              <a:t> hired you to teach your discipline at the Five Minute University, what big question/s would you like your students to answer? What skills will your students need to answer that question?</a:t>
            </a:r>
          </a:p>
          <a:p>
            <a:pPr marL="0" algn="just" eaLnBrk="1" hangingPunct="1"/>
            <a:r>
              <a:rPr lang="en-US" dirty="0" smtClean="0"/>
              <a:t>How will you encourage your students’ interest in those questions and skills?</a:t>
            </a:r>
          </a:p>
          <a:p>
            <a:pPr marL="0" algn="just" eaLnBrk="1" hangingPunct="1"/>
            <a:endParaRPr lang="en-US" sz="2000" dirty="0" smtClean="0">
              <a:solidFill>
                <a:srgbClr val="FF0000"/>
              </a:solidFill>
            </a:endParaRPr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7572396" y="5857892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The Promising Syllabus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800" dirty="0" smtClean="0"/>
              <a:t>Tell your colleague about the promise you would like to make to your students and the invitation to the work that will fulfill that promise. </a:t>
            </a:r>
          </a:p>
          <a:p>
            <a:pPr marL="0" algn="just" eaLnBrk="1" hangingPunct="1"/>
            <a:r>
              <a:rPr lang="en-US" sz="2800" dirty="0" smtClean="0"/>
              <a:t>Your colleague will write the promise and invitation for you.</a:t>
            </a:r>
          </a:p>
          <a:p>
            <a:pPr marL="0" algn="just" eaLnBrk="1" hangingPunct="1"/>
            <a:r>
              <a:rPr lang="en-US" sz="2800" dirty="0" smtClean="0"/>
              <a:t>Now listen to your colleague and write the promise and invitation for her/his course.</a:t>
            </a:r>
          </a:p>
        </p:txBody>
      </p:sp>
      <p:sp>
        <p:nvSpPr>
          <p:cNvPr id="5" name="Action Button: Information 4">
            <a:hlinkClick r:id="rId3" action="ppaction://hlinksldjump" highlightClick="1"/>
          </p:cNvPr>
          <p:cNvSpPr/>
          <p:nvPr/>
        </p:nvSpPr>
        <p:spPr bwMode="auto">
          <a:xfrm>
            <a:off x="7429520" y="557214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571500" y="642938"/>
            <a:ext cx="7772400" cy="1143000"/>
          </a:xfrm>
        </p:spPr>
        <p:txBody>
          <a:bodyPr/>
          <a:lstStyle/>
          <a:p>
            <a:r>
              <a:rPr lang="en-US" b="1" smtClean="0"/>
              <a:t>Agenda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Objectives: Develop a course that promotes deep learning</a:t>
            </a:r>
          </a:p>
          <a:p>
            <a:r>
              <a:rPr lang="en-US" sz="2800" dirty="0" smtClean="0"/>
              <a:t>Interactive talk: Course development and deep learning</a:t>
            </a:r>
          </a:p>
          <a:p>
            <a:r>
              <a:rPr lang="en-US" sz="2800" dirty="0" smtClean="0"/>
              <a:t>Group activities: learning outcomes, the promising syllabus, analysis of course syllabi.</a:t>
            </a:r>
          </a:p>
          <a:p>
            <a:r>
              <a:rPr lang="en-US" sz="2800" dirty="0" smtClean="0"/>
              <a:t>Conclusions</a:t>
            </a:r>
          </a:p>
          <a:p>
            <a:r>
              <a:rPr lang="en-US" sz="2800" dirty="0" smtClean="0"/>
              <a:t>Resources: </a:t>
            </a:r>
            <a:r>
              <a:rPr lang="en-US" sz="2800" dirty="0" smtClean="0">
                <a:hlinkClick r:id="rId2"/>
              </a:rPr>
              <a:t>www.julianhermida.com</a:t>
            </a:r>
            <a:endParaRPr lang="en-US" sz="2800" dirty="0" smtClean="0"/>
          </a:p>
        </p:txBody>
      </p:sp>
      <p:pic>
        <p:nvPicPr>
          <p:cNvPr id="3076" name="Picture 3" descr="zpagenda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-214338"/>
            <a:ext cx="21256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Deep Learning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400" dirty="0" smtClean="0"/>
              <a:t>Use of higher-order cognitive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and meta-cognitive skills to </a:t>
            </a:r>
          </a:p>
          <a:p>
            <a:pPr marL="0" algn="just" eaLnBrk="1" hangingPunct="1">
              <a:buNone/>
            </a:pPr>
            <a:r>
              <a:rPr lang="en-US" sz="2400" dirty="0" smtClean="0"/>
              <a:t>construct long-term understanding.</a:t>
            </a:r>
            <a:endParaRPr lang="en-CA" sz="2400" dirty="0" smtClean="0"/>
          </a:p>
          <a:p>
            <a:pPr marL="0" algn="just" eaLnBrk="1" hangingPunct="1"/>
            <a:r>
              <a:rPr lang="en-US" sz="2400" dirty="0" smtClean="0"/>
              <a:t>Intrinsic motivation.</a:t>
            </a:r>
          </a:p>
          <a:p>
            <a:pPr marL="0" algn="just" eaLnBrk="1" hangingPunct="1"/>
            <a:r>
              <a:rPr lang="en-US" sz="2400" dirty="0" smtClean="0"/>
              <a:t>Discovery rather than coverage.</a:t>
            </a:r>
          </a:p>
          <a:p>
            <a:pPr marL="0" algn="just" eaLnBrk="1" hangingPunct="1"/>
            <a:r>
              <a:rPr lang="en-US" sz="2400" dirty="0" smtClean="0"/>
              <a:t>Focus on what students do .</a:t>
            </a:r>
          </a:p>
          <a:p>
            <a:pPr marL="0" algn="just" eaLnBrk="1" hangingPunct="1"/>
            <a:r>
              <a:rPr lang="en-US" sz="2400" dirty="0" smtClean="0"/>
              <a:t>Challenge to the mental models of reality.</a:t>
            </a:r>
          </a:p>
          <a:p>
            <a:pPr marL="0" algn="just" eaLnBrk="1" hangingPunct="1"/>
            <a:r>
              <a:rPr lang="en-US" sz="2400" dirty="0" smtClean="0"/>
              <a:t>Student collaboration to learn.</a:t>
            </a:r>
          </a:p>
          <a:p>
            <a:pPr marL="0" algn="just" eaLnBrk="1" hangingPunct="1"/>
            <a:r>
              <a:rPr lang="en-US" sz="2400" dirty="0" smtClean="0"/>
              <a:t>Formulation of ideas in writing.</a:t>
            </a:r>
          </a:p>
          <a:p>
            <a:pPr marL="0" algn="just" eaLnBrk="1" hangingPunct="1"/>
            <a:endParaRPr lang="en-US" sz="2800" dirty="0" smtClean="0"/>
          </a:p>
        </p:txBody>
      </p:sp>
      <p:pic>
        <p:nvPicPr>
          <p:cNvPr id="4" name="Picture 3" descr="zpsyll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3339" y="1500174"/>
            <a:ext cx="3340380" cy="3383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Teaching Process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800" dirty="0" smtClean="0"/>
              <a:t>Vision</a:t>
            </a:r>
          </a:p>
          <a:p>
            <a:pPr marL="400050" lvl="1" algn="just" eaLnBrk="1" hangingPunct="1"/>
            <a:r>
              <a:rPr lang="en-US" sz="2400" dirty="0" smtClean="0"/>
              <a:t>A vision of the possible or an experience of the problematic.</a:t>
            </a:r>
          </a:p>
          <a:p>
            <a:pPr marL="0" algn="just" eaLnBrk="1" hangingPunct="1"/>
            <a:r>
              <a:rPr lang="en-US" sz="2800" dirty="0" smtClean="0"/>
              <a:t>Design</a:t>
            </a:r>
          </a:p>
          <a:p>
            <a:pPr marL="400050" lvl="1" algn="just" eaLnBrk="1" hangingPunct="1"/>
            <a:r>
              <a:rPr lang="en-US" sz="2400" dirty="0" smtClean="0"/>
              <a:t>Background design</a:t>
            </a:r>
          </a:p>
          <a:p>
            <a:pPr marL="0" algn="just" eaLnBrk="1" hangingPunct="1"/>
            <a:r>
              <a:rPr lang="en-US" sz="2800" dirty="0" smtClean="0"/>
              <a:t>Enactment</a:t>
            </a:r>
          </a:p>
          <a:p>
            <a:pPr marL="0" algn="just" eaLnBrk="1" hangingPunct="1"/>
            <a:r>
              <a:rPr lang="en-US" sz="2800" dirty="0" smtClean="0"/>
              <a:t>Outcomes</a:t>
            </a:r>
          </a:p>
          <a:p>
            <a:pPr marL="0" algn="just" eaLnBrk="1" hangingPunct="1"/>
            <a:r>
              <a:rPr lang="en-US" sz="2800" dirty="0" smtClean="0"/>
              <a:t>Analysis</a:t>
            </a:r>
          </a:p>
        </p:txBody>
      </p:sp>
      <p:pic>
        <p:nvPicPr>
          <p:cNvPr id="4" name="Picture 3" descr="zpsyll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3500438"/>
            <a:ext cx="2415655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12 -0.02398  0.033 -0.05861  0.058 -0.05861  C 0.095 -0.05861  0.125 -0.02265  0.125 0.02265  C 0.125 0.0373  0.122 0.05062  0.116 0.06261  C 0.117 0.06261  0 0.24244  0 0.24377  C 0 0.24244  -0.117 0.06261  -0.116 0.06261  C -0.122 0.05062  -0.125 0.0373  -0.125 0.02265  C -0.125 -0.02265  -0.095 -0.05861  -0.057 -0.05861  C -0.033 -0.05861  -0.012 -0.02398  0 0  Z" pathEditMode="relative" ptsTypes="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Learning outcomes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dirty="0" smtClean="0"/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endParaRPr lang="en-US" dirty="0" smtClean="0"/>
          </a:p>
          <a:p>
            <a:pPr marL="0" algn="just" eaLnBrk="1" hangingPunct="1"/>
            <a:r>
              <a:rPr lang="en-US" dirty="0" smtClean="0"/>
              <a:t>Big questions in your discipline. </a:t>
            </a:r>
            <a:endParaRPr lang="en-US" dirty="0" smtClean="0">
              <a:solidFill>
                <a:srgbClr val="92D050"/>
              </a:solidFill>
            </a:endParaRPr>
          </a:p>
          <a:p>
            <a:pPr marL="0" algn="just" eaLnBrk="1" hangingPunct="1"/>
            <a:endParaRPr lang="en-US" sz="2000" dirty="0" smtClean="0"/>
          </a:p>
        </p:txBody>
      </p:sp>
      <p:sp>
        <p:nvSpPr>
          <p:cNvPr id="5" name="Action Button: Information 4">
            <a:hlinkClick r:id="rId3" action="ppaction://hlinksldjump" highlightClick="1"/>
          </p:cNvPr>
          <p:cNvSpPr/>
          <p:nvPr/>
        </p:nvSpPr>
        <p:spPr bwMode="auto">
          <a:xfrm>
            <a:off x="6500826" y="3643314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6" name="Picture 5" descr="zpsyll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43108" y="1643050"/>
            <a:ext cx="4092421" cy="292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charset="0"/>
              </a:rPr>
              <a:t>Learning outcomes</a:t>
            </a:r>
            <a:endParaRPr lang="es-ES" b="1" dirty="0" smtClean="0">
              <a:cs typeface="Times New Roman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928802"/>
            <a:ext cx="7772400" cy="4114800"/>
          </a:xfrm>
          <a:solidFill>
            <a:srgbClr val="FFCC99"/>
          </a:solidFill>
        </p:spPr>
        <p:txBody>
          <a:bodyPr/>
          <a:lstStyle/>
          <a:p>
            <a:pPr eaLnBrk="1" hangingPunct="1"/>
            <a:r>
              <a:rPr lang="en-CA" sz="2800" dirty="0" smtClean="0"/>
              <a:t>Constructive alignment</a:t>
            </a:r>
          </a:p>
          <a:p>
            <a:pPr eaLnBrk="1" hangingPunct="1"/>
            <a:endParaRPr lang="en-CA" sz="2800" dirty="0" smtClean="0"/>
          </a:p>
          <a:p>
            <a:pPr eaLnBrk="1" hangingPunct="1"/>
            <a:r>
              <a:rPr lang="en-CA" sz="2800" dirty="0" smtClean="0"/>
              <a:t>Learning outcomes: both content </a:t>
            </a:r>
          </a:p>
          <a:p>
            <a:pPr eaLnBrk="1" hangingPunct="1">
              <a:buNone/>
            </a:pPr>
            <a:r>
              <a:rPr lang="en-CA" sz="2800" dirty="0" smtClean="0"/>
              <a:t>and process skills stated in </a:t>
            </a:r>
            <a:r>
              <a:rPr lang="en-US" sz="2800" dirty="0" smtClean="0"/>
              <a:t>terms of</a:t>
            </a:r>
          </a:p>
          <a:p>
            <a:pPr eaLnBrk="1" hangingPunct="1">
              <a:buNone/>
            </a:pPr>
            <a:r>
              <a:rPr lang="en-US" sz="2800" dirty="0" smtClean="0"/>
              <a:t>the nature of the understanding.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 SOLO taxonomy </a:t>
            </a:r>
          </a:p>
          <a:p>
            <a:pPr eaLnBrk="1" hangingPunct="1"/>
            <a:endParaRPr lang="en-CA" dirty="0" smtClean="0"/>
          </a:p>
          <a:p>
            <a:pPr eaLnBrk="1" hangingPunct="1"/>
            <a:endParaRPr lang="en-CA" dirty="0" smtClean="0"/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607425" y="5303838"/>
            <a:ext cx="3270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•"/>
            </a:pPr>
            <a:endParaRPr lang="en-CA" sz="3200">
              <a:cs typeface="Times New Roman" charset="0"/>
            </a:endParaRPr>
          </a:p>
        </p:txBody>
      </p:sp>
      <p:pic>
        <p:nvPicPr>
          <p:cNvPr id="7" name="Picture 6" descr="zpsyll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1714488"/>
            <a:ext cx="2651760" cy="2651760"/>
          </a:xfrm>
          <a:prstGeom prst="rect">
            <a:avLst/>
          </a:prstGeom>
        </p:spPr>
      </p:pic>
      <p:sp>
        <p:nvSpPr>
          <p:cNvPr id="8" name="Action Button: Information 7">
            <a:hlinkClick r:id="rId4" action="ppaction://hlinksldjump" highlightClick="1"/>
          </p:cNvPr>
          <p:cNvSpPr/>
          <p:nvPr/>
        </p:nvSpPr>
        <p:spPr bwMode="auto">
          <a:xfrm>
            <a:off x="4214810" y="5214950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5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Types of Course Syllabi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The </a:t>
            </a:r>
            <a:r>
              <a:rPr lang="en-US" sz="2800" dirty="0" smtClean="0"/>
              <a:t>Minimalist Syllabus.</a:t>
            </a:r>
          </a:p>
          <a:p>
            <a:pPr marL="0" algn="just" eaLnBrk="1" hangingPunct="1"/>
            <a:r>
              <a:rPr lang="en-US" sz="2800" dirty="0" smtClean="0"/>
              <a:t>The Practical Syllabus.</a:t>
            </a:r>
          </a:p>
          <a:p>
            <a:pPr marL="0" algn="just" eaLnBrk="1" hangingPunct="1"/>
            <a:r>
              <a:rPr lang="en-US" sz="2800" dirty="0" smtClean="0"/>
              <a:t>The Demanding Syllabus.</a:t>
            </a:r>
          </a:p>
          <a:p>
            <a:pPr marL="0" algn="just" eaLnBrk="1" hangingPunct="1"/>
            <a:r>
              <a:rPr lang="en-US" sz="2800" dirty="0" smtClean="0"/>
              <a:t>The </a:t>
            </a:r>
            <a:r>
              <a:rPr lang="en-US" sz="2800" dirty="0" smtClean="0"/>
              <a:t>Learning Centered Syllabus.</a:t>
            </a:r>
          </a:p>
          <a:p>
            <a:pPr marL="0" algn="just" eaLnBrk="1" hangingPunct="1"/>
            <a:r>
              <a:rPr lang="en-US" sz="2800" dirty="0" smtClean="0"/>
              <a:t>The Promising Syllabus.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4714876" y="5000636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6" name="Picture 5" descr="zpsyll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8" y="2357430"/>
            <a:ext cx="3793318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The Promising Syllabus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r>
              <a:rPr lang="en-US" sz="2800" dirty="0" smtClean="0"/>
              <a:t>The promise and invitation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An invitation to the work </a:t>
            </a:r>
          </a:p>
          <a:p>
            <a:pPr marL="0" algn="just" eaLnBrk="1" hangingPunct="1">
              <a:buNone/>
            </a:pPr>
            <a:r>
              <a:rPr lang="en-US" sz="2800" dirty="0" smtClean="0"/>
              <a:t>that will fulfill the promises</a:t>
            </a:r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The beginning of a conversation about the ways for the student and teacher to understand the nature and progress of student learning</a:t>
            </a:r>
          </a:p>
        </p:txBody>
      </p:sp>
      <p:sp>
        <p:nvSpPr>
          <p:cNvPr id="4" name="Action Button: Information 3">
            <a:hlinkClick r:id="rId3" action="ppaction://hlinksldjump" highlightClick="1"/>
          </p:cNvPr>
          <p:cNvSpPr/>
          <p:nvPr/>
        </p:nvSpPr>
        <p:spPr bwMode="auto">
          <a:xfrm>
            <a:off x="4929190" y="2786058"/>
            <a:ext cx="457200" cy="274320"/>
          </a:xfrm>
          <a:prstGeom prst="actionButtonInformation">
            <a:avLst/>
          </a:prstGeom>
          <a:solidFill>
            <a:srgbClr val="92D05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endParaRPr lang="en-US" dirty="0">
              <a:solidFill>
                <a:schemeClr val="dk1"/>
              </a:solidFill>
              <a:latin typeface="+mn-lt"/>
              <a:hlinkClick r:id="rId4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00"/>
              </a:solidFill>
              <a:effectLst/>
              <a:latin typeface="Times New Roman" charset="0"/>
            </a:endParaRPr>
          </a:p>
        </p:txBody>
      </p:sp>
      <p:pic>
        <p:nvPicPr>
          <p:cNvPr id="5" name="Picture 4" descr="zpsyll7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2132" y="1857364"/>
            <a:ext cx="3189524" cy="2468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b="1" dirty="0" smtClean="0">
                <a:solidFill>
                  <a:srgbClr val="000000"/>
                </a:solidFill>
                <a:cs typeface="Times New Roman" charset="0"/>
              </a:rPr>
              <a:t>Analysis of course syllabi</a:t>
            </a:r>
            <a:endParaRPr lang="en-CA" sz="2400" b="1" dirty="0" smtClean="0">
              <a:solidFill>
                <a:srgbClr val="000000"/>
              </a:solidFill>
              <a:cs typeface="Times New Roman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43138"/>
            <a:ext cx="7772400" cy="4114800"/>
          </a:xfrm>
          <a:solidFill>
            <a:srgbClr val="FFCC99"/>
          </a:solidFill>
        </p:spPr>
        <p:txBody>
          <a:bodyPr/>
          <a:lstStyle/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endParaRPr lang="en-US" sz="2800" dirty="0" smtClean="0"/>
          </a:p>
          <a:p>
            <a:pPr marL="0" algn="just" eaLnBrk="1" hangingPunct="1"/>
            <a:r>
              <a:rPr lang="en-US" sz="2800" dirty="0" smtClean="0"/>
              <a:t>Is it a promising syllabus?</a:t>
            </a:r>
          </a:p>
          <a:p>
            <a:pPr marL="0" algn="just" eaLnBrk="1" hangingPunct="1"/>
            <a:r>
              <a:rPr lang="en-US" sz="2800" dirty="0" smtClean="0"/>
              <a:t>Is the course aligned? Why? Why not?</a:t>
            </a:r>
          </a:p>
          <a:p>
            <a:pPr marL="0" algn="just" eaLnBrk="1" hangingPunct="1"/>
            <a:r>
              <a:rPr lang="en-US" sz="2800" dirty="0" smtClean="0"/>
              <a:t>Do the learning outcomes aim at promoting deep learning? Why? Why not?</a:t>
            </a:r>
          </a:p>
          <a:p>
            <a:pPr marL="0" algn="just" eaLnBrk="1" hangingPunct="1"/>
            <a:r>
              <a:rPr lang="en-US" sz="2800" dirty="0" smtClean="0"/>
              <a:t>How can you reformulate the learning outcomes so as to promote deep learning?</a:t>
            </a:r>
          </a:p>
        </p:txBody>
      </p:sp>
      <p:pic>
        <p:nvPicPr>
          <p:cNvPr id="4" name="Picture 3" descr="zpsyll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500174"/>
            <a:ext cx="2893032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2254</TotalTime>
  <Words>392</Words>
  <Application>Microsoft PowerPoint</Application>
  <PresentationFormat>On-screen Show (4:3)</PresentationFormat>
  <Paragraphs>95</Paragraphs>
  <Slides>14</Slides>
  <Notes>13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Default Design</vt:lpstr>
      <vt:lpstr>Developing a Deep-Learning Course   </vt:lpstr>
      <vt:lpstr>Agenda</vt:lpstr>
      <vt:lpstr>Deep Learning</vt:lpstr>
      <vt:lpstr>Teaching Process</vt:lpstr>
      <vt:lpstr>Learning outcomes</vt:lpstr>
      <vt:lpstr>Learning outcomes</vt:lpstr>
      <vt:lpstr>Types of Course Syllabi</vt:lpstr>
      <vt:lpstr>The Promising Syllabus</vt:lpstr>
      <vt:lpstr>Analysis of course syllabi</vt:lpstr>
      <vt:lpstr>The Course Portfolio</vt:lpstr>
      <vt:lpstr>bart</vt:lpstr>
      <vt:lpstr>The Solo Taxonomy</vt:lpstr>
      <vt:lpstr>Big questions</vt:lpstr>
      <vt:lpstr>The Promising Syllabus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FOREIGN LEGAL CREDENTIALS</dc:title>
  <dc:creator>Julian Hermida</dc:creator>
  <cp:lastModifiedBy>Julian Hermida</cp:lastModifiedBy>
  <cp:revision>661</cp:revision>
  <dcterms:created xsi:type="dcterms:W3CDTF">2006-11-30T01:11:31Z</dcterms:created>
  <dcterms:modified xsi:type="dcterms:W3CDTF">2009-01-31T06:48:49Z</dcterms:modified>
</cp:coreProperties>
</file>