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8" r:id="rId2"/>
    <p:sldId id="271" r:id="rId3"/>
    <p:sldId id="275" r:id="rId4"/>
    <p:sldId id="260" r:id="rId5"/>
    <p:sldId id="288" r:id="rId6"/>
    <p:sldId id="285" r:id="rId7"/>
    <p:sldId id="293" r:id="rId8"/>
    <p:sldId id="290" r:id="rId9"/>
    <p:sldId id="298" r:id="rId10"/>
    <p:sldId id="291" r:id="rId11"/>
    <p:sldId id="292" r:id="rId12"/>
    <p:sldId id="295" r:id="rId13"/>
    <p:sldId id="296" r:id="rId14"/>
    <p:sldId id="297" r:id="rId15"/>
    <p:sldId id="299" r:id="rId16"/>
    <p:sldId id="262" r:id="rId17"/>
    <p:sldId id="287" r:id="rId18"/>
    <p:sldId id="274" r:id="rId19"/>
    <p:sldId id="300" r:id="rId20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413749"/>
    <a:srgbClr val="080709"/>
    <a:srgbClr val="FF9933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>
      <p:cViewPr varScale="1">
        <p:scale>
          <a:sx n="68" d="100"/>
          <a:sy n="68" d="100"/>
        </p:scale>
        <p:origin x="-18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676" y="-114"/>
      </p:cViewPr>
      <p:guideLst>
        <p:guide orient="horz" pos="2932"/>
        <p:guide pos="221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2ECB20-5D33-48C5-8000-2C662D1B6F4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A6552477-9C60-427E-931A-14E36D4909D9}">
      <dgm:prSet phldrT="[Text]" custT="1"/>
      <dgm:spPr/>
      <dgm:t>
        <a:bodyPr/>
        <a:lstStyle/>
        <a:p>
          <a:r>
            <a:rPr lang="en-US" sz="2000" dirty="0" smtClean="0"/>
            <a:t>Curriculum objectives and intended learning  outcomes</a:t>
          </a:r>
          <a:endParaRPr lang="en-US" sz="2000" dirty="0"/>
        </a:p>
      </dgm:t>
    </dgm:pt>
    <dgm:pt modelId="{4BC63B62-AA2E-44B1-93DE-B7868ADA282D}" type="parTrans" cxnId="{E36C06BE-02A6-45B1-8239-A146F01F66B0}">
      <dgm:prSet/>
      <dgm:spPr/>
      <dgm:t>
        <a:bodyPr/>
        <a:lstStyle/>
        <a:p>
          <a:endParaRPr lang="en-US"/>
        </a:p>
      </dgm:t>
    </dgm:pt>
    <dgm:pt modelId="{297E9E51-B133-4AFC-8F8A-98EF6D53808B}" type="sibTrans" cxnId="{E36C06BE-02A6-45B1-8239-A146F01F66B0}">
      <dgm:prSet/>
      <dgm:spPr/>
      <dgm:t>
        <a:bodyPr/>
        <a:lstStyle/>
        <a:p>
          <a:endParaRPr lang="en-US"/>
        </a:p>
      </dgm:t>
    </dgm:pt>
    <dgm:pt modelId="{3F20CC39-8D38-4422-80A3-A6A25218FE55}">
      <dgm:prSet phldrT="[Text]" custT="1"/>
      <dgm:spPr/>
      <dgm:t>
        <a:bodyPr/>
        <a:lstStyle/>
        <a:p>
          <a:pPr algn="just"/>
          <a:r>
            <a:rPr lang="en-US" sz="2100" baseline="0" dirty="0" smtClean="0"/>
            <a:t>Assessment</a:t>
          </a:r>
          <a:endParaRPr lang="en-US" sz="2100" baseline="0" dirty="0"/>
        </a:p>
      </dgm:t>
    </dgm:pt>
    <dgm:pt modelId="{86B30B9A-7EA8-4965-9C3B-344755E74E1B}" type="parTrans" cxnId="{32F14828-85FE-4041-BC6F-1B6924E8633F}">
      <dgm:prSet/>
      <dgm:spPr/>
      <dgm:t>
        <a:bodyPr/>
        <a:lstStyle/>
        <a:p>
          <a:endParaRPr lang="en-US"/>
        </a:p>
      </dgm:t>
    </dgm:pt>
    <dgm:pt modelId="{6649D796-5D4B-4C16-8182-BF6D16F6F019}" type="sibTrans" cxnId="{32F14828-85FE-4041-BC6F-1B6924E8633F}">
      <dgm:prSet/>
      <dgm:spPr/>
      <dgm:t>
        <a:bodyPr/>
        <a:lstStyle/>
        <a:p>
          <a:endParaRPr lang="en-US"/>
        </a:p>
      </dgm:t>
    </dgm:pt>
    <dgm:pt modelId="{7B7067BE-4CC9-4538-8CB8-9996230A8ABE}">
      <dgm:prSet phldrT="[Text]"/>
      <dgm:spPr/>
      <dgm:t>
        <a:bodyPr/>
        <a:lstStyle/>
        <a:p>
          <a:r>
            <a:rPr lang="en-US" dirty="0" smtClean="0"/>
            <a:t>Teaching and Learning Activities</a:t>
          </a:r>
          <a:endParaRPr lang="en-US" dirty="0"/>
        </a:p>
      </dgm:t>
    </dgm:pt>
    <dgm:pt modelId="{367B17EB-B25D-4D70-830B-A1AAEBCFD3EB}" type="parTrans" cxnId="{58D48EE4-2C9D-4371-A63F-4E7F9C721A55}">
      <dgm:prSet/>
      <dgm:spPr/>
      <dgm:t>
        <a:bodyPr/>
        <a:lstStyle/>
        <a:p>
          <a:endParaRPr lang="en-US"/>
        </a:p>
      </dgm:t>
    </dgm:pt>
    <dgm:pt modelId="{2C6E7C1B-B2E1-4368-85A2-4385E6765532}" type="sibTrans" cxnId="{58D48EE4-2C9D-4371-A63F-4E7F9C721A55}">
      <dgm:prSet/>
      <dgm:spPr/>
      <dgm:t>
        <a:bodyPr/>
        <a:lstStyle/>
        <a:p>
          <a:endParaRPr lang="en-US"/>
        </a:p>
      </dgm:t>
    </dgm:pt>
    <dgm:pt modelId="{B59B21D0-ABD7-4475-AB69-37D2A44F9299}" type="pres">
      <dgm:prSet presAssocID="{422ECB20-5D33-48C5-8000-2C662D1B6F42}" presName="compositeShape" presStyleCnt="0">
        <dgm:presLayoutVars>
          <dgm:chMax val="7"/>
          <dgm:dir/>
          <dgm:resizeHandles val="exact"/>
        </dgm:presLayoutVars>
      </dgm:prSet>
      <dgm:spPr/>
    </dgm:pt>
    <dgm:pt modelId="{080F20F9-0CDD-4535-9028-73F586428BA5}" type="pres">
      <dgm:prSet presAssocID="{A6552477-9C60-427E-931A-14E36D4909D9}" presName="circ1" presStyleLbl="vennNode1" presStyleIdx="0" presStyleCnt="3" custLinFactNeighborX="-36" custLinFactNeighborY="-1605"/>
      <dgm:spPr/>
      <dgm:t>
        <a:bodyPr/>
        <a:lstStyle/>
        <a:p>
          <a:endParaRPr lang="en-US"/>
        </a:p>
      </dgm:t>
    </dgm:pt>
    <dgm:pt modelId="{750C1C03-5F6C-47D9-A1DC-2CE0240C9A2F}" type="pres">
      <dgm:prSet presAssocID="{A6552477-9C60-427E-931A-14E36D4909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AD7E45-FCE6-4F64-94C9-2568AD32BB22}" type="pres">
      <dgm:prSet presAssocID="{3F20CC39-8D38-4422-80A3-A6A25218FE55}" presName="circ2" presStyleLbl="vennNode1" presStyleIdx="1" presStyleCnt="3" custLinFactNeighborX="54268" custLinFactNeighborY="3757"/>
      <dgm:spPr/>
      <dgm:t>
        <a:bodyPr/>
        <a:lstStyle/>
        <a:p>
          <a:endParaRPr lang="en-US"/>
        </a:p>
      </dgm:t>
    </dgm:pt>
    <dgm:pt modelId="{21FC13EA-9616-42C9-BBBB-3DD890C808D5}" type="pres">
      <dgm:prSet presAssocID="{3F20CC39-8D38-4422-80A3-A6A25218FE5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E8F8BA-0B12-41AA-BEEF-D0E2C0D8F538}" type="pres">
      <dgm:prSet presAssocID="{7B7067BE-4CC9-4538-8CB8-9996230A8ABE}" presName="circ3" presStyleLbl="vennNode1" presStyleIdx="2" presStyleCnt="3" custLinFactNeighborX="-54340" custLinFactNeighborY="6914"/>
      <dgm:spPr/>
      <dgm:t>
        <a:bodyPr/>
        <a:lstStyle/>
        <a:p>
          <a:endParaRPr lang="en-US"/>
        </a:p>
      </dgm:t>
    </dgm:pt>
    <dgm:pt modelId="{5FDB31A1-4E07-4803-A49D-B7520CE7CFF1}" type="pres">
      <dgm:prSet presAssocID="{7B7067BE-4CC9-4538-8CB8-9996230A8AB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40635FA-6DF8-4BA8-8EBC-D15FF9B76965}" type="presOf" srcId="{A6552477-9C60-427E-931A-14E36D4909D9}" destId="{080F20F9-0CDD-4535-9028-73F586428BA5}" srcOrd="0" destOrd="0" presId="urn:microsoft.com/office/officeart/2005/8/layout/venn1"/>
    <dgm:cxn modelId="{32F14828-85FE-4041-BC6F-1B6924E8633F}" srcId="{422ECB20-5D33-48C5-8000-2C662D1B6F42}" destId="{3F20CC39-8D38-4422-80A3-A6A25218FE55}" srcOrd="1" destOrd="0" parTransId="{86B30B9A-7EA8-4965-9C3B-344755E74E1B}" sibTransId="{6649D796-5D4B-4C16-8182-BF6D16F6F019}"/>
    <dgm:cxn modelId="{180361D4-40B0-4B0F-A9A9-ABDF9B647645}" type="presOf" srcId="{A6552477-9C60-427E-931A-14E36D4909D9}" destId="{750C1C03-5F6C-47D9-A1DC-2CE0240C9A2F}" srcOrd="1" destOrd="0" presId="urn:microsoft.com/office/officeart/2005/8/layout/venn1"/>
    <dgm:cxn modelId="{B3FE2303-6D8C-4F2A-A847-43AC1C1DE137}" type="presOf" srcId="{3F20CC39-8D38-4422-80A3-A6A25218FE55}" destId="{21FC13EA-9616-42C9-BBBB-3DD890C808D5}" srcOrd="1" destOrd="0" presId="urn:microsoft.com/office/officeart/2005/8/layout/venn1"/>
    <dgm:cxn modelId="{31F3055C-48EC-4368-9300-00F1E3E9B795}" type="presOf" srcId="{7B7067BE-4CC9-4538-8CB8-9996230A8ABE}" destId="{5FDB31A1-4E07-4803-A49D-B7520CE7CFF1}" srcOrd="1" destOrd="0" presId="urn:microsoft.com/office/officeart/2005/8/layout/venn1"/>
    <dgm:cxn modelId="{D3B40D51-95D5-4BC8-9F68-DC0061391E65}" type="presOf" srcId="{3F20CC39-8D38-4422-80A3-A6A25218FE55}" destId="{0BAD7E45-FCE6-4F64-94C9-2568AD32BB22}" srcOrd="0" destOrd="0" presId="urn:microsoft.com/office/officeart/2005/8/layout/venn1"/>
    <dgm:cxn modelId="{6987091B-604D-4BC1-B92B-0713518CDC38}" type="presOf" srcId="{7B7067BE-4CC9-4538-8CB8-9996230A8ABE}" destId="{96E8F8BA-0B12-41AA-BEEF-D0E2C0D8F538}" srcOrd="0" destOrd="0" presId="urn:microsoft.com/office/officeart/2005/8/layout/venn1"/>
    <dgm:cxn modelId="{8FDE6E67-6D8C-4313-9BFD-BEC02C494EE1}" type="presOf" srcId="{422ECB20-5D33-48C5-8000-2C662D1B6F42}" destId="{B59B21D0-ABD7-4475-AB69-37D2A44F9299}" srcOrd="0" destOrd="0" presId="urn:microsoft.com/office/officeart/2005/8/layout/venn1"/>
    <dgm:cxn modelId="{58D48EE4-2C9D-4371-A63F-4E7F9C721A55}" srcId="{422ECB20-5D33-48C5-8000-2C662D1B6F42}" destId="{7B7067BE-4CC9-4538-8CB8-9996230A8ABE}" srcOrd="2" destOrd="0" parTransId="{367B17EB-B25D-4D70-830B-A1AAEBCFD3EB}" sibTransId="{2C6E7C1B-B2E1-4368-85A2-4385E6765532}"/>
    <dgm:cxn modelId="{E36C06BE-02A6-45B1-8239-A146F01F66B0}" srcId="{422ECB20-5D33-48C5-8000-2C662D1B6F42}" destId="{A6552477-9C60-427E-931A-14E36D4909D9}" srcOrd="0" destOrd="0" parTransId="{4BC63B62-AA2E-44B1-93DE-B7868ADA282D}" sibTransId="{297E9E51-B133-4AFC-8F8A-98EF6D53808B}"/>
    <dgm:cxn modelId="{10EEC025-7854-4852-BB76-F1F502E6AD94}" type="presParOf" srcId="{B59B21D0-ABD7-4475-AB69-37D2A44F9299}" destId="{080F20F9-0CDD-4535-9028-73F586428BA5}" srcOrd="0" destOrd="0" presId="urn:microsoft.com/office/officeart/2005/8/layout/venn1"/>
    <dgm:cxn modelId="{FAEFA33C-2F75-4577-A24B-AA6AD75D5CBF}" type="presParOf" srcId="{B59B21D0-ABD7-4475-AB69-37D2A44F9299}" destId="{750C1C03-5F6C-47D9-A1DC-2CE0240C9A2F}" srcOrd="1" destOrd="0" presId="urn:microsoft.com/office/officeart/2005/8/layout/venn1"/>
    <dgm:cxn modelId="{E0790C56-5935-4039-A3FB-5FE309650176}" type="presParOf" srcId="{B59B21D0-ABD7-4475-AB69-37D2A44F9299}" destId="{0BAD7E45-FCE6-4F64-94C9-2568AD32BB22}" srcOrd="2" destOrd="0" presId="urn:microsoft.com/office/officeart/2005/8/layout/venn1"/>
    <dgm:cxn modelId="{A8A2F99E-B234-4083-A3F1-91CAAA51D67A}" type="presParOf" srcId="{B59B21D0-ABD7-4475-AB69-37D2A44F9299}" destId="{21FC13EA-9616-42C9-BBBB-3DD890C808D5}" srcOrd="3" destOrd="0" presId="urn:microsoft.com/office/officeart/2005/8/layout/venn1"/>
    <dgm:cxn modelId="{6ADCD21F-307F-4BAC-9300-9544897F3F43}" type="presParOf" srcId="{B59B21D0-ABD7-4475-AB69-37D2A44F9299}" destId="{96E8F8BA-0B12-41AA-BEEF-D0E2C0D8F538}" srcOrd="4" destOrd="0" presId="urn:microsoft.com/office/officeart/2005/8/layout/venn1"/>
    <dgm:cxn modelId="{3849849B-8C3B-4927-B666-4B143DBC3DEE}" type="presParOf" srcId="{B59B21D0-ABD7-4475-AB69-37D2A44F9299}" destId="{5FDB31A1-4E07-4803-A49D-B7520CE7CFF1}" srcOrd="5" destOrd="0" presId="urn:microsoft.com/office/officeart/2005/8/layout/ven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230C9988-13D9-467A-A24A-81A7987CB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6138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9E8187A3-EFE0-417F-AA4D-0B5BF8589F6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C2AF6ED7-8D0B-4FC5-96AC-419C18C2F997}" type="slidenum">
              <a:rPr lang="es-ES" smtClean="0"/>
              <a:pPr defTabSz="933450"/>
              <a:t>1</a:t>
            </a:fld>
            <a:endParaRPr lang="es-E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11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algn="just" eaLnBrk="1" hangingPunct="1"/>
            <a:r>
              <a:rPr lang="en-US" dirty="0" smtClean="0"/>
              <a:t>Authentic and performance assessment: performance that reflects the kind of understanding that requires an active demonstration of the knowledge in question, as opposed to talking or writing about it. </a:t>
            </a:r>
          </a:p>
          <a:p>
            <a:pPr marL="0" algn="just" eaLnBrk="1" hangingPunct="1"/>
            <a:r>
              <a:rPr lang="en-US" dirty="0" smtClean="0"/>
              <a:t>Contextualized</a:t>
            </a:r>
            <a:endParaRPr lang="es-E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12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13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14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15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B72B4265-E4AC-4F8C-BA64-B7B58FA1A66C}" type="slidenum">
              <a:rPr lang="es-ES" smtClean="0"/>
              <a:pPr defTabSz="933450"/>
              <a:t>16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s-ES" smtClean="0"/>
              <a:t>Variedad</a:t>
            </a:r>
          </a:p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18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3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8D1625A6-018B-40BE-8B3C-6CAB21045990}" type="slidenum">
              <a:rPr lang="es-ES" smtClean="0"/>
              <a:pPr defTabSz="933450"/>
              <a:t>4</a:t>
            </a:fld>
            <a:endParaRPr lang="es-ES" smtClean="0"/>
          </a:p>
        </p:txBody>
      </p:sp>
      <p:sp>
        <p:nvSpPr>
          <p:cNvPr id="13315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5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6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1"/>
          <p:cNvSpPr>
            <a:spLocks noChangeArrowheads="1"/>
          </p:cNvSpPr>
          <p:nvPr/>
        </p:nvSpPr>
        <p:spPr bwMode="auto">
          <a:xfrm>
            <a:off x="1" y="439303"/>
            <a:ext cx="26851595" cy="2062665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lIns="83750" tIns="41875" rIns="83750" bIns="41875" anchor="ctr"/>
          <a:lstStyle/>
          <a:p>
            <a:endParaRPr lang="en-US"/>
          </a:p>
        </p:txBody>
      </p:sp>
      <p:sp>
        <p:nvSpPr>
          <p:cNvPr id="51203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447551" y="4328379"/>
            <a:ext cx="5197037" cy="4069793"/>
          </a:xfrm>
          <a:noFill/>
          <a:ln/>
        </p:spPr>
        <p:txBody>
          <a:bodyPr wrap="none" anchor="ctr"/>
          <a:lstStyle/>
          <a:p>
            <a:r>
              <a:rPr lang="en-GB" sz="1800" b="1" dirty="0" smtClean="0">
                <a:solidFill>
                  <a:srgbClr val="FF9900"/>
                </a:solidFill>
                <a:latin typeface="Times New Roman" pitchFamily="18" charset="0"/>
              </a:rPr>
              <a:t> </a:t>
            </a:r>
            <a:r>
              <a:rPr lang="en-US" sz="1800" dirty="0" smtClean="0"/>
              <a:t>How students learn depends on how they think they </a:t>
            </a:r>
          </a:p>
          <a:p>
            <a:r>
              <a:rPr lang="en-US" sz="1800" dirty="0" smtClean="0"/>
              <a:t>will be assessed. </a:t>
            </a:r>
          </a:p>
          <a:p>
            <a:r>
              <a:rPr lang="en-US" sz="1800" dirty="0" smtClean="0"/>
              <a:t>Assessment defines the actual curriculum </a:t>
            </a:r>
          </a:p>
          <a:p>
            <a:r>
              <a:rPr lang="en-US" sz="1800" dirty="0" smtClean="0"/>
              <a:t>and the approach to learning</a:t>
            </a:r>
            <a:r>
              <a:rPr lang="en-US" dirty="0" smtClean="0"/>
              <a:t>.</a:t>
            </a:r>
            <a:endParaRPr lang="en-AU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8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9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10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E425F-EC02-4456-B35D-EBF9F34A982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742AC-5CD3-46E0-B68F-A5505A5AC99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37DC-15DF-45F7-B960-FC048C84E08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2C300-B032-4404-9EA0-6B359A4B4B3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4339E-A3E5-4E18-96AA-88DB363E7A0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72B1D-C68A-4D53-9912-989057ABF1F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99053-16D4-4AA7-BA40-F773731DD90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04B95-C742-4EF6-9526-FD8431E9B95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F5CD1-3C68-4BC0-A464-9B58CFCFC35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6A81A-EA64-4CAD-8D43-AA41C303F99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5D1E4-F9BE-41C2-8B2F-54B8EA61BF3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49DEC769-F0F9-44CD-B965-D44595E5AA7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hermida\Music\Various%20Artists\Compilation%20Album\02%20-%20Alanis%20Morissette%20-%20Head%20Over%20Feet.mp3" TargetMode="External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hyperlink" Target="http://www.julianhermida.com/constructive.pptx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hyperlink" Target="http://www.julianhermida.com/constructive.pptx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\\neptune\hermida\DOCS\Videos\Teaching\Declining\DECLINING_BY_DEGREES_HIGHER-01.wm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julianhermida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slide" Target="slide17.xml"/><Relationship Id="rId4" Type="http://schemas.openxmlformats.org/officeDocument/2006/relationships/hyperlink" Target="http://www.julianhermida.com/constructive.ppt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\\neptune\hermida\DOCS\Videos\Teaching\Declining\decliningedited.wmv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357438"/>
            <a:ext cx="7772400" cy="1285875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Assessment for Deep Learning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</a:br>
            <a:endParaRPr lang="en-US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00232" y="3000372"/>
            <a:ext cx="6400800" cy="1752600"/>
          </a:xfrm>
        </p:spPr>
        <p:txBody>
          <a:bodyPr/>
          <a:lstStyle/>
          <a:p>
            <a:pPr algn="r"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Dr. Julian </a:t>
            </a:r>
            <a:r>
              <a:rPr lang="en-CA" b="1" dirty="0" err="1" smtClean="0">
                <a:solidFill>
                  <a:srgbClr val="000000"/>
                </a:solidFill>
                <a:cs typeface="Times New Roman" charset="0"/>
              </a:rPr>
              <a:t>Hermida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2800" b="1" dirty="0" smtClean="0">
                <a:solidFill>
                  <a:srgbClr val="000000"/>
                </a:solidFill>
                <a:cs typeface="Times New Roman" charset="0"/>
              </a:rPr>
              <a:t>Algoma University</a:t>
            </a:r>
            <a:r>
              <a:rPr lang="en-US" sz="2800" b="1" dirty="0" smtClean="0">
                <a:solidFill>
                  <a:srgbClr val="000000"/>
                </a:solidFill>
                <a:cs typeface="Times New Roman" charset="0"/>
              </a:rPr>
              <a:t> </a:t>
            </a:r>
          </a:p>
          <a:p>
            <a:pPr algn="r" eaLnBrk="1" hangingPunct="1"/>
            <a:r>
              <a:rPr lang="en-US" sz="2800" b="1" dirty="0" smtClean="0"/>
              <a:t>Workshop on </a:t>
            </a:r>
          </a:p>
          <a:p>
            <a:pPr algn="r" eaLnBrk="1" hangingPunct="1"/>
            <a:r>
              <a:rPr lang="en-US" sz="2800" b="1" dirty="0" smtClean="0"/>
              <a:t>Teaching and </a:t>
            </a:r>
            <a:r>
              <a:rPr lang="en-US" sz="2400" b="1" dirty="0" smtClean="0"/>
              <a:t>Learning</a:t>
            </a:r>
            <a:endParaRPr lang="en-US" sz="2400" b="1" dirty="0" smtClean="0">
              <a:solidFill>
                <a:srgbClr val="000000"/>
              </a:solidFill>
              <a:cs typeface="Times New Roman" charset="0"/>
            </a:endParaRPr>
          </a:p>
          <a:p>
            <a:pPr algn="r" eaLnBrk="1" hangingPunct="1"/>
            <a:r>
              <a:rPr lang="en-US" sz="2400" b="1" dirty="0" smtClean="0">
                <a:solidFill>
                  <a:srgbClr val="000000"/>
                </a:solidFill>
                <a:cs typeface="Times New Roman" charset="0"/>
              </a:rPr>
              <a:t>February 25, 2009</a:t>
            </a:r>
          </a:p>
          <a:p>
            <a:pPr algn="r" eaLnBrk="1" hangingPunct="1"/>
            <a:endParaRPr lang="en-US" dirty="0" smtClean="0">
              <a:solidFill>
                <a:schemeClr val="accent1"/>
              </a:solidFill>
            </a:endParaRPr>
          </a:p>
        </p:txBody>
      </p:sp>
      <p:pic>
        <p:nvPicPr>
          <p:cNvPr id="4" name="02 - Alanis Morissette - Head Over Fee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714876" y="5929330"/>
            <a:ext cx="304800" cy="304800"/>
          </a:xfrm>
          <a:prstGeom prst="rect">
            <a:avLst/>
          </a:prstGeom>
        </p:spPr>
      </p:pic>
      <p:pic>
        <p:nvPicPr>
          <p:cNvPr id="5" name="Picture 4" descr="zpsyll3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348" y="2643182"/>
            <a:ext cx="3438525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779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Formative vs. summative assessment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0034" y="2000240"/>
          <a:ext cx="8072494" cy="4429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436169">
                <a:tc>
                  <a:txBody>
                    <a:bodyPr/>
                    <a:lstStyle/>
                    <a:p>
                      <a:r>
                        <a:rPr lang="en-US" dirty="0" smtClean="0"/>
                        <a:t>Formative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Summative</a:t>
                      </a:r>
                      <a:endParaRPr lang="en-US" dirty="0"/>
                    </a:p>
                  </a:txBody>
                  <a:tcPr/>
                </a:tc>
              </a:tr>
              <a:tr h="763296">
                <a:tc>
                  <a:txBody>
                    <a:bodyPr/>
                    <a:lstStyle/>
                    <a:p>
                      <a:pPr marL="0" algn="just" eaLnBrk="1" hangingPunct="1"/>
                      <a:r>
                        <a:rPr lang="en-US" sz="1800" dirty="0" smtClean="0"/>
                        <a:t>A powerful TLA.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Assessment.</a:t>
                      </a:r>
                      <a:endParaRPr lang="en-US" dirty="0"/>
                    </a:p>
                  </a:txBody>
                  <a:tcPr/>
                </a:tc>
              </a:tr>
              <a:tr h="12669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Error detection as the basis for error correction.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Freedom to admit errors.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Error</a:t>
                      </a:r>
                      <a:r>
                        <a:rPr lang="en-US" baseline="0" dirty="0" smtClean="0"/>
                        <a:t> signals punishment. It does not instruct.</a:t>
                      </a:r>
                      <a:endParaRPr lang="en-US" dirty="0"/>
                    </a:p>
                  </a:txBody>
                  <a:tcPr/>
                </a:tc>
              </a:tr>
              <a:tr h="763296">
                <a:tc>
                  <a:txBody>
                    <a:bodyPr/>
                    <a:lstStyle/>
                    <a:p>
                      <a:r>
                        <a:rPr lang="en-US" dirty="0" smtClean="0"/>
                        <a:t>Performance</a:t>
                      </a:r>
                      <a:r>
                        <a:rPr lang="en-US" baseline="0" dirty="0" smtClean="0"/>
                        <a:t> is matched as it is.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Performance</a:t>
                      </a:r>
                      <a:r>
                        <a:rPr lang="en-US" baseline="0" dirty="0" smtClean="0"/>
                        <a:t> is matched as it should be.</a:t>
                      </a:r>
                      <a:endParaRPr lang="en-US" dirty="0"/>
                    </a:p>
                  </a:txBody>
                  <a:tcPr/>
                </a:tc>
              </a:tr>
              <a:tr h="763296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Continuous</a:t>
                      </a:r>
                      <a:r>
                        <a:rPr lang="en-US" baseline="0" dirty="0" smtClean="0"/>
                        <a:t> assessment is problematic when used for.</a:t>
                      </a:r>
                    </a:p>
                    <a:p>
                      <a:pPr algn="ctr"/>
                      <a:r>
                        <a:rPr lang="en-US" baseline="0" dirty="0" smtClean="0"/>
                        <a:t>(show and hide error at the same time)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616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 descr="zpfeedba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3680" y="642918"/>
            <a:ext cx="2560320" cy="2560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Models of assessment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2"/>
          <a:ext cx="9144032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9190"/>
                <a:gridCol w="4214842"/>
              </a:tblGrid>
              <a:tr h="432028">
                <a:tc>
                  <a:txBody>
                    <a:bodyPr/>
                    <a:lstStyle/>
                    <a:p>
                      <a:r>
                        <a:rPr lang="en-US" dirty="0" smtClean="0"/>
                        <a:t>Measurement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Standards</a:t>
                      </a:r>
                      <a:endParaRPr lang="en-US" dirty="0"/>
                    </a:p>
                  </a:txBody>
                  <a:tcPr/>
                </a:tc>
              </a:tr>
              <a:tr h="56475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Quantitative:</a:t>
                      </a:r>
                      <a:r>
                        <a:rPr lang="en-US" sz="1500" baseline="0" dirty="0" smtClean="0"/>
                        <a:t> how much the students know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Qualitative: changes in performance as a result of learning. How well the students know</a:t>
                      </a:r>
                      <a:endParaRPr lang="en-US" sz="1500" dirty="0"/>
                    </a:p>
                  </a:txBody>
                  <a:tcPr/>
                </a:tc>
              </a:tr>
              <a:tr h="43202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Level 1 of teaching model. Grading on the curve.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Level 3</a:t>
                      </a:r>
                      <a:endParaRPr lang="en-US" sz="1500" dirty="0"/>
                    </a:p>
                  </a:txBody>
                  <a:tcPr/>
                </a:tc>
              </a:tr>
              <a:tr h="43202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Levels</a:t>
                      </a:r>
                      <a:r>
                        <a:rPr lang="en-US" sz="1500" baseline="0" dirty="0" smtClean="0"/>
                        <a:t> 2 and 3 of the SOLO taxonomy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Levels 4</a:t>
                      </a:r>
                      <a:r>
                        <a:rPr lang="en-US" sz="1500" baseline="0" dirty="0" smtClean="0"/>
                        <a:t> and 5</a:t>
                      </a:r>
                      <a:endParaRPr lang="en-US" sz="1500" dirty="0"/>
                    </a:p>
                  </a:txBody>
                  <a:tcPr/>
                </a:tc>
              </a:tr>
              <a:tr h="10353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Marking: quantifying</a:t>
                      </a:r>
                      <a:r>
                        <a:rPr lang="en-US" sz="1500" baseline="0" dirty="0" smtClean="0"/>
                        <a:t> learning performances by transforming them into units or by allocating marks on a subjective basis. </a:t>
                      </a:r>
                      <a:r>
                        <a:rPr lang="en-US" sz="1500" dirty="0" smtClean="0"/>
                        <a:t>Assumptions:</a:t>
                      </a:r>
                      <a:r>
                        <a:rPr lang="en-US" sz="1500" baseline="0" dirty="0" smtClean="0"/>
                        <a:t> percentages are universal, knowledge is quantifiable and divisible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Subjective judgments.</a:t>
                      </a:r>
                      <a:endParaRPr lang="en-US" sz="1500" dirty="0"/>
                    </a:p>
                  </a:txBody>
                  <a:tcPr/>
                </a:tc>
              </a:tr>
              <a:tr h="800074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Reliability:</a:t>
                      </a:r>
                      <a:r>
                        <a:rPr lang="en-US" sz="1500" baseline="0" dirty="0" smtClean="0"/>
                        <a:t> a property of the test, statistics.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Very</a:t>
                      </a:r>
                      <a:r>
                        <a:rPr lang="en-US" sz="1500" baseline="0" dirty="0" smtClean="0"/>
                        <a:t> clear about what we are doing, what learning outcomes we want, what is to be the evidence of those outcomes and why.</a:t>
                      </a:r>
                      <a:endParaRPr lang="en-US" sz="1500" dirty="0"/>
                    </a:p>
                  </a:txBody>
                  <a:tcPr/>
                </a:tc>
              </a:tr>
              <a:tr h="56475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Uniformity.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Students learn and perform optimally</a:t>
                      </a:r>
                      <a:r>
                        <a:rPr lang="en-US" sz="1500" baseline="0" dirty="0" smtClean="0"/>
                        <a:t> with different formats of assessment.</a:t>
                      </a:r>
                      <a:endParaRPr lang="en-US" sz="1500" dirty="0"/>
                    </a:p>
                  </a:txBody>
                  <a:tcPr/>
                </a:tc>
              </a:tr>
              <a:tr h="56475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Results: expressed</a:t>
                      </a:r>
                      <a:r>
                        <a:rPr lang="en-US" sz="1500" baseline="0" dirty="0" smtClean="0"/>
                        <a:t> in terms of comparisons.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Judgments are</a:t>
                      </a:r>
                      <a:r>
                        <a:rPr lang="en-US" sz="1500" baseline="0" dirty="0" smtClean="0"/>
                        <a:t> made in terms of how well student’s performance matches criteria set in advance</a:t>
                      </a:r>
                      <a:endParaRPr lang="en-US" sz="1500" dirty="0"/>
                    </a:p>
                  </a:txBody>
                  <a:tcPr/>
                </a:tc>
              </a:tr>
              <a:tr h="564758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Analytic</a:t>
                      </a:r>
                      <a:r>
                        <a:rPr lang="en-US" sz="1500" baseline="0" dirty="0" smtClean="0"/>
                        <a:t> assessment: task reduced to its components. Only used in schools.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Holistic assessment: assessment of the</a:t>
                      </a:r>
                      <a:r>
                        <a:rPr lang="en-US" sz="1500" baseline="0" dirty="0" smtClean="0"/>
                        <a:t> total performance, not parts.</a:t>
                      </a:r>
                      <a:endParaRPr lang="en-US" sz="1500" dirty="0"/>
                    </a:p>
                  </a:txBody>
                  <a:tcPr/>
                </a:tc>
              </a:tr>
              <a:tr h="103539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Assessment</a:t>
                      </a:r>
                      <a:r>
                        <a:rPr lang="en-US" sz="1500" baseline="0" dirty="0" smtClean="0"/>
                        <a:t> of the</a:t>
                      </a:r>
                      <a:r>
                        <a:rPr lang="en-US" sz="1500" dirty="0" smtClean="0"/>
                        <a:t> task.</a:t>
                      </a:r>
                    </a:p>
                    <a:p>
                      <a:r>
                        <a:rPr lang="en-US" sz="1500" dirty="0" smtClean="0"/>
                        <a:t>Goal:</a:t>
                      </a:r>
                      <a:r>
                        <a:rPr lang="en-US" sz="1500" baseline="0" dirty="0" smtClean="0"/>
                        <a:t> maximizing marks.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Assessment of  student’s performance on the ILO. The AT is a source of</a:t>
                      </a:r>
                      <a:r>
                        <a:rPr lang="en-US" sz="1500" baseline="0" dirty="0" smtClean="0"/>
                        <a:t> evidence of student’s achievement of the ILO. Goal: Seeing the overall structure of what is being learned</a:t>
                      </a:r>
                      <a:endParaRPr lang="en-US" sz="1500" dirty="0"/>
                    </a:p>
                  </a:txBody>
                  <a:tcPr/>
                </a:tc>
              </a:tr>
              <a:tr h="432028"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Decontextualized</a:t>
                      </a:r>
                      <a:r>
                        <a:rPr lang="en-US" sz="1500" dirty="0" smtClean="0"/>
                        <a:t>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Authentic</a:t>
                      </a:r>
                      <a:r>
                        <a:rPr lang="en-US" sz="1500" baseline="0" dirty="0" smtClean="0"/>
                        <a:t> and contextualized.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Assessment of functioning knowledge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n-US" sz="2400" dirty="0" smtClean="0"/>
              <a:t>Portfolios.</a:t>
            </a:r>
          </a:p>
          <a:p>
            <a:pPr marL="0" algn="just" eaLnBrk="1" hangingPunct="1"/>
            <a:r>
              <a:rPr lang="en-US" sz="2400" dirty="0" smtClean="0"/>
              <a:t>Projects: capstone, individual, </a:t>
            </a:r>
            <a:r>
              <a:rPr lang="en-US" sz="2400" dirty="0" smtClean="0"/>
              <a:t>group.</a:t>
            </a:r>
            <a:endParaRPr lang="en-US" sz="2400" dirty="0" smtClean="0"/>
          </a:p>
          <a:p>
            <a:pPr marL="0" algn="just" eaLnBrk="1" hangingPunct="1"/>
            <a:r>
              <a:rPr lang="en-US" sz="2400" dirty="0" smtClean="0"/>
              <a:t>Presentations.</a:t>
            </a:r>
          </a:p>
          <a:p>
            <a:pPr marL="0" algn="just" eaLnBrk="1" hangingPunct="1"/>
            <a:r>
              <a:rPr lang="en-US" sz="2400" dirty="0" smtClean="0"/>
              <a:t>Reflective journals.</a:t>
            </a:r>
          </a:p>
          <a:p>
            <a:pPr marL="0" algn="just" eaLnBrk="1" hangingPunct="1"/>
            <a:r>
              <a:rPr lang="en-US" sz="2400" dirty="0" smtClean="0"/>
              <a:t>Case study.</a:t>
            </a:r>
          </a:p>
          <a:p>
            <a:pPr marL="0" algn="just" eaLnBrk="1" hangingPunct="1"/>
            <a:r>
              <a:rPr lang="en-US" sz="2400" dirty="0" smtClean="0"/>
              <a:t>Problem solving.</a:t>
            </a:r>
          </a:p>
          <a:p>
            <a:pPr marL="0" algn="just" eaLnBrk="1" hangingPunct="1"/>
            <a:r>
              <a:rPr lang="en-US" sz="2400" dirty="0" smtClean="0"/>
              <a:t>Freedom to choose: “This is what I got out of the class. I have learned these things, and as a result my thinking has changed in the following ways.”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>
              <a:buNone/>
            </a:pPr>
            <a:r>
              <a:rPr lang="en-US" sz="2800" dirty="0" smtClean="0"/>
              <a:t>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6" name="Picture 5" descr="zpassesm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1928802"/>
            <a:ext cx="4526280" cy="3017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err="1" smtClean="0">
                <a:solidFill>
                  <a:srgbClr val="000000"/>
                </a:solidFill>
                <a:cs typeface="Times New Roman" charset="0"/>
              </a:rPr>
              <a:t>Metacognition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785926"/>
            <a:ext cx="7772400" cy="4500594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Thinking about your thinking.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Three components:</a:t>
            </a:r>
          </a:p>
          <a:p>
            <a:pPr marL="400050" lvl="1" algn="just" eaLnBrk="1" hangingPunct="1"/>
            <a:r>
              <a:rPr lang="en-US" sz="2400" dirty="0" smtClean="0"/>
              <a:t>Awareness of the most effective learning strategy.</a:t>
            </a:r>
          </a:p>
          <a:p>
            <a:pPr marL="400050" lvl="1" algn="just" eaLnBrk="1" hangingPunct="1"/>
            <a:r>
              <a:rPr lang="en-US" sz="2400" dirty="0" smtClean="0"/>
              <a:t>Knowledge about the learning process. </a:t>
            </a:r>
          </a:p>
          <a:p>
            <a:pPr marL="400050" lvl="1" algn="just" eaLnBrk="1" hangingPunct="1"/>
            <a:r>
              <a:rPr lang="en-US" sz="2400" dirty="0" smtClean="0"/>
              <a:t>Control: monitoring your own learning progress.</a:t>
            </a:r>
          </a:p>
          <a:p>
            <a:pPr marL="0" algn="just" eaLnBrk="1" hangingPunct="1">
              <a:buNone/>
            </a:pPr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4" name="Picture 3" descr="zpmeta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8" y="0"/>
            <a:ext cx="2590800" cy="3857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0"/>
            <a:ext cx="7772400" cy="962012"/>
          </a:xfrm>
        </p:spPr>
        <p:txBody>
          <a:bodyPr/>
          <a:lstStyle/>
          <a:p>
            <a:pPr eaLnBrk="1" hangingPunct="1"/>
            <a:r>
              <a:rPr lang="en-CA" sz="4000" b="1" dirty="0" err="1" smtClean="0">
                <a:solidFill>
                  <a:srgbClr val="000000"/>
                </a:solidFill>
                <a:cs typeface="Times New Roman" charset="0"/>
              </a:rPr>
              <a:t>Metacognition</a:t>
            </a:r>
            <a:endParaRPr lang="en-CA" sz="40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85794"/>
            <a:ext cx="9144000" cy="6072206"/>
          </a:xfrm>
          <a:solidFill>
            <a:srgbClr val="FFCC99"/>
          </a:solidFill>
        </p:spPr>
        <p:txBody>
          <a:bodyPr/>
          <a:lstStyle/>
          <a:p>
            <a:r>
              <a:rPr lang="en-US" sz="1900" dirty="0" smtClean="0"/>
              <a:t>Is my course aligned? Are the ILOs consistent with the TLAs and the student assessment?</a:t>
            </a:r>
          </a:p>
          <a:p>
            <a:r>
              <a:rPr lang="en-US" sz="1900" dirty="0" smtClean="0"/>
              <a:t>Do I know my students well enough? Do I know about their existing mental models of reality? </a:t>
            </a:r>
          </a:p>
          <a:p>
            <a:r>
              <a:rPr lang="en-US" sz="1900" dirty="0" smtClean="0"/>
              <a:t>Are my ILOS appropriate for the students I am teaching? Am I aiming high enough? Do my TLAs try to help students use higher-order cognitive skills? </a:t>
            </a:r>
          </a:p>
          <a:p>
            <a:r>
              <a:rPr lang="en-US" sz="1900" dirty="0" smtClean="0"/>
              <a:t>Do my TLAs to promote functioning knowledge? Have I created expectation failures? Am I fostering critical thinking? Am I helping my students develop a wide array of skills and competencies?</a:t>
            </a:r>
          </a:p>
          <a:p>
            <a:r>
              <a:rPr lang="en-US" sz="1900" dirty="0" smtClean="0"/>
              <a:t> Am I helping my students discover knowledge by themselves?</a:t>
            </a:r>
          </a:p>
          <a:p>
            <a:r>
              <a:rPr lang="en-US" sz="1900" dirty="0" smtClean="0"/>
              <a:t>Does the assessment of student work promote the use of higher-order cognitive skills? Does the assessment aim at encouraging deep learning? Am I following a standards model of assessment?</a:t>
            </a:r>
          </a:p>
          <a:p>
            <a:r>
              <a:rPr lang="en-US" sz="1900" dirty="0" smtClean="0"/>
              <a:t>Am I promoting </a:t>
            </a:r>
            <a:r>
              <a:rPr lang="en-US" sz="1900" dirty="0" err="1" smtClean="0"/>
              <a:t>metacognition</a:t>
            </a:r>
            <a:r>
              <a:rPr lang="en-US" sz="1900" dirty="0" smtClean="0"/>
              <a:t>?</a:t>
            </a:r>
          </a:p>
          <a:p>
            <a:r>
              <a:rPr lang="en-US" sz="1900" dirty="0" smtClean="0"/>
              <a:t>Am I giving effective feedback? Am I giving students the opportunity to try, fail, and receive feedback separate from and independent of any judgment of their efforts?</a:t>
            </a:r>
          </a:p>
          <a:p>
            <a:r>
              <a:rPr lang="en-US" sz="1900" dirty="0" smtClean="0"/>
              <a:t>Am I intrinsically motivating students?  Am I helping my students engage in the discipline?</a:t>
            </a:r>
          </a:p>
          <a:p>
            <a:r>
              <a:rPr lang="en-US" sz="1900" dirty="0" smtClean="0"/>
              <a:t>Am I trying to foster my students to take a deep approach to learning?</a:t>
            </a:r>
          </a:p>
          <a:p>
            <a:endParaRPr lang="en-US" sz="1800" dirty="0" smtClean="0"/>
          </a:p>
          <a:p>
            <a:pPr marL="0" algn="just" eaLnBrk="1" hangingPunct="1">
              <a:buNone/>
            </a:pPr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Case studies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2285992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000" dirty="0" smtClean="0">
              <a:solidFill>
                <a:srgbClr val="FF0000"/>
              </a:solidFill>
            </a:endParaRPr>
          </a:p>
          <a:p>
            <a:pPr marL="0" algn="just" eaLnBrk="1" hangingPunct="1"/>
            <a:r>
              <a:rPr lang="en-US" dirty="0" smtClean="0"/>
              <a:t>Discuss the following </a:t>
            </a:r>
            <a:r>
              <a:rPr lang="en-US" dirty="0" smtClean="0"/>
              <a:t>cases</a:t>
            </a:r>
          </a:p>
          <a:p>
            <a:pPr marL="0" algn="just" eaLnBrk="1" hangingPunct="1">
              <a:buNone/>
            </a:pPr>
            <a:r>
              <a:rPr lang="en-US" dirty="0" smtClean="0"/>
              <a:t>in </a:t>
            </a:r>
            <a:r>
              <a:rPr lang="en-US" dirty="0" smtClean="0"/>
              <a:t>small groups.</a:t>
            </a:r>
          </a:p>
          <a:p>
            <a:pPr marL="0" algn="just" eaLnBrk="1" hangingPunct="1"/>
            <a:endParaRPr lang="en-US" dirty="0" smtClean="0"/>
          </a:p>
          <a:p>
            <a:pPr marL="0" algn="just" eaLnBrk="1" hangingPunct="1"/>
            <a:endParaRPr lang="en-US" dirty="0" smtClean="0"/>
          </a:p>
          <a:p>
            <a:pPr marL="0" algn="just" eaLnBrk="1" hangingPunct="1"/>
            <a:r>
              <a:rPr lang="en-US" dirty="0" smtClean="0"/>
              <a:t>Then we will analyze them together.</a:t>
            </a:r>
          </a:p>
          <a:p>
            <a:pPr marL="0" algn="just" eaLnBrk="1" hangingPunct="1"/>
            <a:endParaRPr 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 descr="zplect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12" y="1142984"/>
            <a:ext cx="2189693" cy="3291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CA" sz="800" dirty="0" err="1" smtClean="0"/>
              <a:t>bart</a:t>
            </a:r>
            <a:endParaRPr lang="en-CA" sz="8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14290"/>
            <a:ext cx="8629656" cy="6500858"/>
          </a:xfrm>
          <a:solidFill>
            <a:srgbClr val="FFCC99"/>
          </a:solidFill>
        </p:spPr>
        <p:txBody>
          <a:bodyPr/>
          <a:lstStyle/>
          <a:p>
            <a:pPr eaLnBrk="1" hangingPunct="1"/>
            <a:endParaRPr lang="en-CA" sz="2200" dirty="0" smtClean="0"/>
          </a:p>
        </p:txBody>
      </p:sp>
      <p:pic>
        <p:nvPicPr>
          <p:cNvPr id="7" name="Picture 4" descr="zpbart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57222" y="0"/>
            <a:ext cx="1021437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229600" cy="1828800"/>
          </a:xfrm>
        </p:spPr>
        <p:txBody>
          <a:bodyPr/>
          <a:lstStyle/>
          <a:p>
            <a:r>
              <a:rPr lang="en-US" dirty="0" smtClean="0"/>
              <a:t>CONSTRUCTIVE ALIGNMENT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3526302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685800" y="2209800"/>
          <a:ext cx="7696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Left-Right Arrow 21"/>
          <p:cNvSpPr/>
          <p:nvPr/>
        </p:nvSpPr>
        <p:spPr>
          <a:xfrm>
            <a:off x="2438400" y="3733800"/>
            <a:ext cx="1216152" cy="484632"/>
          </a:xfrm>
          <a:prstGeom prst="leftRightArrow">
            <a:avLst/>
          </a:prstGeom>
          <a:scene3d>
            <a:camera prst="obliqueTop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-Right Arrow 22"/>
          <p:cNvSpPr/>
          <p:nvPr/>
        </p:nvSpPr>
        <p:spPr>
          <a:xfrm>
            <a:off x="3505200" y="5029200"/>
            <a:ext cx="2209800" cy="5486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-Right Arrow 23"/>
          <p:cNvSpPr/>
          <p:nvPr/>
        </p:nvSpPr>
        <p:spPr>
          <a:xfrm>
            <a:off x="5257800" y="3810000"/>
            <a:ext cx="1216152" cy="484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Information 7">
            <a:hlinkClick r:id="rId6" action="ppaction://hlinksldjump" highlightClick="1"/>
          </p:cNvPr>
          <p:cNvSpPr/>
          <p:nvPr/>
        </p:nvSpPr>
        <p:spPr bwMode="auto">
          <a:xfrm>
            <a:off x="7929586" y="6286520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7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SOLO Taxonomy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>
              <a:buNone/>
            </a:pPr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5: Extended abstract</a:t>
            </a:r>
          </a:p>
          <a:p>
            <a:pPr marL="0" algn="just" eaLnBrk="1" hangingPunct="1"/>
            <a:r>
              <a:rPr lang="en-US" sz="2800" dirty="0" smtClean="0"/>
              <a:t>Level 4: Relational</a:t>
            </a:r>
          </a:p>
          <a:p>
            <a:pPr marL="0" algn="just" eaLnBrk="1" hangingPunct="1"/>
            <a:r>
              <a:rPr lang="en-US" sz="2800" dirty="0" smtClean="0"/>
              <a:t>Level 3: </a:t>
            </a:r>
            <a:r>
              <a:rPr lang="en-US" sz="2800" dirty="0" err="1" smtClean="0"/>
              <a:t>Multistructural</a:t>
            </a:r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2: </a:t>
            </a:r>
            <a:r>
              <a:rPr lang="en-US" sz="2800" dirty="0" err="1" smtClean="0"/>
              <a:t>Unistructural</a:t>
            </a:r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1: </a:t>
            </a:r>
            <a:r>
              <a:rPr lang="en-US" sz="2800" dirty="0" err="1" smtClean="0"/>
              <a:t>Prestructural</a:t>
            </a:r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sp>
        <p:nvSpPr>
          <p:cNvPr id="4" name="Action Button: Information 3">
            <a:hlinkClick r:id="rId3" action="ppaction://hlinksldjump" highlightClick="1"/>
          </p:cNvPr>
          <p:cNvSpPr/>
          <p:nvPr/>
        </p:nvSpPr>
        <p:spPr bwMode="auto">
          <a:xfrm>
            <a:off x="4929190" y="2786058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  <p:pic>
        <p:nvPicPr>
          <p:cNvPr id="5" name="Picture 4" descr="zpsyll7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2132" y="2786058"/>
            <a:ext cx="3189524" cy="246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DECLINING_BY_DEGREES_HIGHER-01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71500" y="642938"/>
            <a:ext cx="7772400" cy="1143000"/>
          </a:xfrm>
        </p:spPr>
        <p:txBody>
          <a:bodyPr/>
          <a:lstStyle/>
          <a:p>
            <a:r>
              <a:rPr lang="en-US" b="1" dirty="0" smtClean="0"/>
              <a:t>Agenda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Objective: Student assessment that promotes deep learning.</a:t>
            </a:r>
          </a:p>
          <a:p>
            <a:r>
              <a:rPr lang="en-US" sz="2800" dirty="0" smtClean="0"/>
              <a:t>Interactive talk: Review of main concepts. Assessment and deep learning.</a:t>
            </a:r>
          </a:p>
          <a:p>
            <a:r>
              <a:rPr lang="en-US" sz="2800" dirty="0" smtClean="0"/>
              <a:t>Group activities: case studies, group discussions.</a:t>
            </a:r>
          </a:p>
          <a:p>
            <a:r>
              <a:rPr lang="en-US" sz="2800" dirty="0" smtClean="0"/>
              <a:t>Conclusions</a:t>
            </a:r>
          </a:p>
          <a:p>
            <a:r>
              <a:rPr lang="en-US" sz="2800" dirty="0" smtClean="0"/>
              <a:t>March 11: Microteaching: putting it all together</a:t>
            </a:r>
          </a:p>
          <a:p>
            <a:r>
              <a:rPr lang="en-US" sz="2800" dirty="0" smtClean="0"/>
              <a:t>Resources: </a:t>
            </a:r>
            <a:r>
              <a:rPr lang="en-US" sz="2800" dirty="0" smtClean="0">
                <a:hlinkClick r:id="rId2"/>
              </a:rPr>
              <a:t>www.julianhermida.com</a:t>
            </a:r>
            <a:endParaRPr lang="en-US" sz="2800" dirty="0" smtClean="0"/>
          </a:p>
        </p:txBody>
      </p:sp>
      <p:pic>
        <p:nvPicPr>
          <p:cNvPr id="3076" name="Picture 3" descr="zpagenda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-214338"/>
            <a:ext cx="21256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Deep Learning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n-US" sz="2400" dirty="0" smtClean="0"/>
              <a:t>Use of higher-order cognitive</a:t>
            </a:r>
          </a:p>
          <a:p>
            <a:pPr marL="0" algn="just" eaLnBrk="1" hangingPunct="1">
              <a:buNone/>
            </a:pPr>
            <a:r>
              <a:rPr lang="en-US" sz="2400" dirty="0" smtClean="0"/>
              <a:t>and meta-cognitive skills to </a:t>
            </a:r>
          </a:p>
          <a:p>
            <a:pPr marL="0" algn="just" eaLnBrk="1" hangingPunct="1">
              <a:buNone/>
            </a:pPr>
            <a:r>
              <a:rPr lang="en-US" sz="2400" dirty="0" smtClean="0"/>
              <a:t>construct long-term understanding.</a:t>
            </a:r>
            <a:endParaRPr lang="en-CA" sz="2400" dirty="0" smtClean="0"/>
          </a:p>
          <a:p>
            <a:pPr marL="0" algn="just" eaLnBrk="1" hangingPunct="1"/>
            <a:r>
              <a:rPr lang="en-US" sz="2400" dirty="0" smtClean="0"/>
              <a:t>Intrinsic motivation.</a:t>
            </a:r>
          </a:p>
          <a:p>
            <a:pPr marL="0" algn="just" eaLnBrk="1" hangingPunct="1"/>
            <a:r>
              <a:rPr lang="en-US" sz="2400" dirty="0" smtClean="0"/>
              <a:t>Discovery rather than coverage.</a:t>
            </a:r>
          </a:p>
          <a:p>
            <a:pPr marL="0" algn="just" eaLnBrk="1" hangingPunct="1"/>
            <a:r>
              <a:rPr lang="en-US" sz="2400" dirty="0" smtClean="0"/>
              <a:t>Focus on what students do .</a:t>
            </a:r>
          </a:p>
          <a:p>
            <a:pPr marL="0" algn="just" eaLnBrk="1" hangingPunct="1"/>
            <a:r>
              <a:rPr lang="en-US" sz="2400" dirty="0" smtClean="0"/>
              <a:t>Challenge to the mental models of reality.</a:t>
            </a:r>
          </a:p>
          <a:p>
            <a:pPr marL="0" algn="just" eaLnBrk="1" hangingPunct="1"/>
            <a:r>
              <a:rPr lang="en-US" sz="2400" dirty="0" smtClean="0"/>
              <a:t>Student collaboration to learn.</a:t>
            </a:r>
          </a:p>
          <a:p>
            <a:pPr marL="0" algn="just" eaLnBrk="1" hangingPunct="1"/>
            <a:r>
              <a:rPr lang="en-US" sz="2400" dirty="0" smtClean="0"/>
              <a:t>Formulation of ideas in writing.</a:t>
            </a:r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4" name="Picture 3" descr="zpsyll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3339" y="1500174"/>
            <a:ext cx="3340380" cy="3383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571500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charset="0"/>
              </a:rPr>
              <a:t>Learning outcomes</a:t>
            </a:r>
            <a:endParaRPr lang="es-ES" b="1" dirty="0" smtClean="0">
              <a:cs typeface="Times New Roman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928802"/>
            <a:ext cx="7772400" cy="4114800"/>
          </a:xfrm>
          <a:solidFill>
            <a:srgbClr val="FFCC99"/>
          </a:solidFill>
        </p:spPr>
        <p:txBody>
          <a:bodyPr/>
          <a:lstStyle/>
          <a:p>
            <a:pPr eaLnBrk="1" hangingPunct="1"/>
            <a:r>
              <a:rPr lang="en-CA" sz="2800" dirty="0" smtClean="0"/>
              <a:t>Constructive alignment </a:t>
            </a:r>
          </a:p>
          <a:p>
            <a:pPr eaLnBrk="1" hangingPunct="1">
              <a:buNone/>
            </a:pPr>
            <a:endParaRPr lang="en-CA" sz="2800" dirty="0" smtClean="0"/>
          </a:p>
          <a:p>
            <a:pPr eaLnBrk="1" hangingPunct="1"/>
            <a:r>
              <a:rPr lang="en-CA" sz="2800" dirty="0" smtClean="0"/>
              <a:t>Learning outcomes: both content </a:t>
            </a:r>
          </a:p>
          <a:p>
            <a:pPr eaLnBrk="1" hangingPunct="1">
              <a:buNone/>
            </a:pPr>
            <a:r>
              <a:rPr lang="en-CA" sz="2800" dirty="0" smtClean="0"/>
              <a:t>and process skills stated in </a:t>
            </a:r>
            <a:r>
              <a:rPr lang="en-US" sz="2800" dirty="0" smtClean="0"/>
              <a:t>terms of</a:t>
            </a:r>
          </a:p>
          <a:p>
            <a:pPr eaLnBrk="1" hangingPunct="1">
              <a:buNone/>
            </a:pPr>
            <a:r>
              <a:rPr lang="en-US" sz="2800" dirty="0" smtClean="0"/>
              <a:t>the nature of the understanding.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 SOLO taxonomy </a:t>
            </a:r>
          </a:p>
          <a:p>
            <a:pPr eaLnBrk="1" hangingPunct="1"/>
            <a:endParaRPr lang="en-CA" dirty="0" smtClean="0"/>
          </a:p>
          <a:p>
            <a:pPr eaLnBrk="1" hangingPunct="1"/>
            <a:endParaRPr lang="en-CA" dirty="0" smtClean="0"/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8607425" y="5303838"/>
            <a:ext cx="3270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en-CA" sz="3200">
              <a:cs typeface="Times New Roman" charset="0"/>
            </a:endParaRPr>
          </a:p>
        </p:txBody>
      </p:sp>
      <p:sp>
        <p:nvSpPr>
          <p:cNvPr id="8" name="Action Button: Information 7">
            <a:hlinkClick r:id="rId3" action="ppaction://hlinksldjump" highlightClick="1"/>
          </p:cNvPr>
          <p:cNvSpPr/>
          <p:nvPr/>
        </p:nvSpPr>
        <p:spPr bwMode="auto">
          <a:xfrm>
            <a:off x="4214810" y="5214950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  <p:sp>
        <p:nvSpPr>
          <p:cNvPr id="10" name="Action Button: Information 9">
            <a:hlinkClick r:id="rId5" action="ppaction://hlinksldjump" highlightClick="1"/>
          </p:cNvPr>
          <p:cNvSpPr/>
          <p:nvPr/>
        </p:nvSpPr>
        <p:spPr bwMode="auto">
          <a:xfrm>
            <a:off x="4572000" y="2071678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  <p:pic>
        <p:nvPicPr>
          <p:cNvPr id="7" name="Picture 6" descr="zpowl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57875" y="1357298"/>
            <a:ext cx="3286125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Levels of thinking about teaching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1: What the student is.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2: What the teacher does.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Level 3: What the student does.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4" name="Picture 3" descr="zpassessm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5074" y="2571744"/>
            <a:ext cx="2190750" cy="95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Types of Knowledge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Declarative knowledge.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>
              <a:buNone/>
            </a:pPr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Functioning knowledge.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6" name="Picture 5" descr="zpasses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1643050"/>
            <a:ext cx="3143250" cy="4023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1"/>
          <p:cNvSpPr>
            <a:spLocks noChangeArrowheads="1"/>
          </p:cNvSpPr>
          <p:nvPr/>
        </p:nvSpPr>
        <p:spPr bwMode="auto">
          <a:xfrm>
            <a:off x="0" y="2043113"/>
            <a:ext cx="9144000" cy="4424362"/>
          </a:xfrm>
          <a:prstGeom prst="ellipse">
            <a:avLst/>
          </a:prstGeom>
          <a:noFill/>
          <a:ln w="468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88950"/>
            <a:ext cx="7772400" cy="1384300"/>
          </a:xfrm>
        </p:spPr>
        <p:txBody>
          <a:bodyPr lIns="92160" tIns="46080" rIns="92160" bIns="46080"/>
          <a:lstStyle/>
          <a:p>
            <a:pPr marL="0" eaLnBrk="1" hangingPunct="1"/>
            <a:r>
              <a:rPr lang="en-US" b="1" dirty="0" smtClean="0"/>
              <a:t>Student’s perceptions of assessment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429001" y="2971801"/>
            <a:ext cx="2508251" cy="2511426"/>
            <a:chOff x="2160" y="1872"/>
            <a:chExt cx="1580" cy="1582"/>
          </a:xfrm>
        </p:grpSpPr>
        <p:sp>
          <p:nvSpPr>
            <p:cNvPr id="8209" name="AutoShape 4"/>
            <p:cNvSpPr>
              <a:spLocks noChangeArrowheads="1"/>
            </p:cNvSpPr>
            <p:nvPr/>
          </p:nvSpPr>
          <p:spPr bwMode="auto">
            <a:xfrm>
              <a:off x="2201" y="1872"/>
              <a:ext cx="1494" cy="1582"/>
            </a:xfrm>
            <a:prstGeom prst="roundRect">
              <a:avLst>
                <a:gd name="adj" fmla="val 65"/>
              </a:avLst>
            </a:prstGeom>
            <a:solidFill>
              <a:srgbClr val="3333CC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160" y="2183"/>
              <a:ext cx="1580" cy="984"/>
              <a:chOff x="2160" y="2183"/>
              <a:chExt cx="1580" cy="984"/>
            </a:xfrm>
          </p:grpSpPr>
          <p:sp>
            <p:nvSpPr>
              <p:cNvPr id="8211" name="AutoShape 6"/>
              <p:cNvSpPr>
                <a:spLocks noChangeArrowheads="1"/>
              </p:cNvSpPr>
              <p:nvPr/>
            </p:nvSpPr>
            <p:spPr bwMode="auto">
              <a:xfrm>
                <a:off x="2160" y="2300"/>
                <a:ext cx="1580" cy="729"/>
              </a:xfrm>
              <a:prstGeom prst="roundRect">
                <a:avLst>
                  <a:gd name="adj" fmla="val 13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2" name="Text Box 7"/>
              <p:cNvSpPr txBox="1">
                <a:spLocks noChangeArrowheads="1"/>
              </p:cNvSpPr>
              <p:nvPr/>
            </p:nvSpPr>
            <p:spPr bwMode="auto">
              <a:xfrm>
                <a:off x="2160" y="2183"/>
                <a:ext cx="1580" cy="9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lnSpc>
                    <a:spcPct val="95000"/>
                  </a:lnSpc>
                  <a:buClr>
                    <a:srgbClr val="FFFFFF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b="1" dirty="0" smtClean="0">
                    <a:solidFill>
                      <a:srgbClr val="FFFFFF"/>
                    </a:solidFill>
                  </a:rPr>
                  <a:t>Teaching activities</a:t>
                </a:r>
              </a:p>
              <a:p>
                <a:pPr algn="ctr">
                  <a:lnSpc>
                    <a:spcPct val="95000"/>
                  </a:lnSpc>
                  <a:buClr>
                    <a:srgbClr val="FFFFFF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b="1" dirty="0" smtClean="0">
                  <a:solidFill>
                    <a:srgbClr val="FFFFFF"/>
                  </a:solidFill>
                  <a:latin typeface="Arial" charset="0"/>
                </a:endParaRPr>
              </a:p>
              <a:p>
                <a:pPr algn="ctr">
                  <a:lnSpc>
                    <a:spcPct val="95000"/>
                  </a:lnSpc>
                  <a:buClr>
                    <a:srgbClr val="FFFFFF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b="1" dirty="0" smtClean="0">
                  <a:solidFill>
                    <a:srgbClr val="FFFFFF"/>
                  </a:solidFill>
                  <a:latin typeface="Arial" charset="0"/>
                </a:endParaRPr>
              </a:p>
              <a:p>
                <a:pPr algn="ctr">
                  <a:lnSpc>
                    <a:spcPct val="95000"/>
                  </a:lnSpc>
                  <a:buClr>
                    <a:srgbClr val="FFFFFF"/>
                  </a:buClr>
                  <a:buSzPct val="100000"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b="1" dirty="0" smtClean="0">
                    <a:solidFill>
                      <a:srgbClr val="FFFFFF"/>
                    </a:solidFill>
                  </a:rPr>
                  <a:t>Learning activities</a:t>
                </a:r>
              </a:p>
            </p:txBody>
          </p:sp>
        </p:grp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669925" y="3019426"/>
            <a:ext cx="2298701" cy="2463801"/>
            <a:chOff x="422" y="1902"/>
            <a:chExt cx="1448" cy="1552"/>
          </a:xfrm>
        </p:grpSpPr>
        <p:sp>
          <p:nvSpPr>
            <p:cNvPr id="8205" name="AutoShape 9"/>
            <p:cNvSpPr>
              <a:spLocks noChangeArrowheads="1"/>
            </p:cNvSpPr>
            <p:nvPr/>
          </p:nvSpPr>
          <p:spPr bwMode="auto">
            <a:xfrm>
              <a:off x="422" y="1902"/>
              <a:ext cx="1448" cy="1552"/>
            </a:xfrm>
            <a:prstGeom prst="roundRect">
              <a:avLst>
                <a:gd name="adj" fmla="val 65"/>
              </a:avLst>
            </a:prstGeom>
            <a:solidFill>
              <a:srgbClr val="3333CC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447" y="2084"/>
              <a:ext cx="1399" cy="1185"/>
              <a:chOff x="447" y="2084"/>
              <a:chExt cx="1399" cy="1185"/>
            </a:xfrm>
          </p:grpSpPr>
          <p:sp>
            <p:nvSpPr>
              <p:cNvPr id="8207" name="AutoShape 11"/>
              <p:cNvSpPr>
                <a:spLocks noChangeArrowheads="1"/>
              </p:cNvSpPr>
              <p:nvPr/>
            </p:nvSpPr>
            <p:spPr bwMode="auto">
              <a:xfrm>
                <a:off x="447" y="2210"/>
                <a:ext cx="1399" cy="937"/>
              </a:xfrm>
              <a:prstGeom prst="roundRect">
                <a:avLst>
                  <a:gd name="adj" fmla="val 106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8" name="Text Box 12"/>
              <p:cNvSpPr txBox="1">
                <a:spLocks noChangeArrowheads="1"/>
              </p:cNvSpPr>
              <p:nvPr/>
            </p:nvSpPr>
            <p:spPr bwMode="auto">
              <a:xfrm>
                <a:off x="447" y="2084"/>
                <a:ext cx="1399" cy="11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lnSpc>
                    <a:spcPct val="95000"/>
                  </a:lnSpc>
                  <a:buClr>
                    <a:srgbClr val="FFFFFF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b="1" dirty="0" smtClean="0">
                    <a:solidFill>
                      <a:srgbClr val="FFFFFF"/>
                    </a:solidFill>
                  </a:rPr>
                  <a:t>Teacher’s ILO</a:t>
                </a:r>
                <a:endParaRPr lang="en-GB" b="1" dirty="0">
                  <a:solidFill>
                    <a:srgbClr val="FFFFFF"/>
                  </a:solidFill>
                </a:endParaRPr>
              </a:p>
              <a:p>
                <a:pPr algn="ctr">
                  <a:buClr>
                    <a:srgbClr val="FFFFFF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b="1" dirty="0" smtClean="0">
                    <a:solidFill>
                      <a:srgbClr val="FFFFFF"/>
                    </a:solidFill>
                    <a:sym typeface="Wingdings"/>
                  </a:rPr>
                  <a:t></a:t>
                </a:r>
              </a:p>
              <a:p>
                <a:pPr algn="ctr">
                  <a:buClr>
                    <a:srgbClr val="FFFFFF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b="1" dirty="0" smtClean="0">
                    <a:solidFill>
                      <a:srgbClr val="FFFFFF"/>
                    </a:solidFill>
                    <a:sym typeface="Wingdings"/>
                  </a:rPr>
                  <a:t>	</a:t>
                </a:r>
                <a:endParaRPr lang="en-GB" b="1" dirty="0" smtClean="0">
                  <a:solidFill>
                    <a:srgbClr val="FFFFFF"/>
                  </a:solidFill>
                </a:endParaRPr>
              </a:p>
              <a:p>
                <a:pPr algn="ctr">
                  <a:buClr>
                    <a:srgbClr val="FFFFFF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b="1" dirty="0" smtClean="0">
                    <a:solidFill>
                      <a:srgbClr val="FFFFFF"/>
                    </a:solidFill>
                  </a:rPr>
                  <a:t>Students’ Assessment</a:t>
                </a:r>
                <a:endParaRPr lang="en-GB" b="1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6" name="Group 13"/>
          <p:cNvGrpSpPr>
            <a:grpSpLocks/>
          </p:cNvGrpSpPr>
          <p:nvPr/>
        </p:nvGrpSpPr>
        <p:grpSpPr bwMode="auto">
          <a:xfrm>
            <a:off x="6372225" y="2997200"/>
            <a:ext cx="2447925" cy="2519363"/>
            <a:chOff x="4032" y="1872"/>
            <a:chExt cx="1443" cy="1577"/>
          </a:xfrm>
        </p:grpSpPr>
        <p:sp>
          <p:nvSpPr>
            <p:cNvPr id="8201" name="AutoShape 14"/>
            <p:cNvSpPr>
              <a:spLocks noChangeArrowheads="1"/>
            </p:cNvSpPr>
            <p:nvPr/>
          </p:nvSpPr>
          <p:spPr bwMode="auto">
            <a:xfrm>
              <a:off x="4032" y="1872"/>
              <a:ext cx="1443" cy="1577"/>
            </a:xfrm>
            <a:prstGeom prst="roundRect">
              <a:avLst>
                <a:gd name="adj" fmla="val 65"/>
              </a:avLst>
            </a:prstGeom>
            <a:solidFill>
              <a:srgbClr val="3333CC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4196" y="2064"/>
              <a:ext cx="1117" cy="1192"/>
              <a:chOff x="4196" y="2064"/>
              <a:chExt cx="1117" cy="1192"/>
            </a:xfrm>
          </p:grpSpPr>
          <p:sp>
            <p:nvSpPr>
              <p:cNvPr id="8203" name="AutoShape 16"/>
              <p:cNvSpPr>
                <a:spLocks noChangeArrowheads="1"/>
              </p:cNvSpPr>
              <p:nvPr/>
            </p:nvSpPr>
            <p:spPr bwMode="auto">
              <a:xfrm>
                <a:off x="4196" y="2065"/>
                <a:ext cx="1117" cy="1191"/>
              </a:xfrm>
              <a:prstGeom prst="roundRect">
                <a:avLst>
                  <a:gd name="adj" fmla="val 8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04" name="Text Box 17"/>
              <p:cNvSpPr txBox="1">
                <a:spLocks noChangeArrowheads="1"/>
              </p:cNvSpPr>
              <p:nvPr/>
            </p:nvSpPr>
            <p:spPr bwMode="auto">
              <a:xfrm>
                <a:off x="4196" y="2064"/>
                <a:ext cx="1116" cy="10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>
                  <a:lnSpc>
                    <a:spcPct val="95000"/>
                  </a:lnSpc>
                  <a:buClr>
                    <a:srgbClr val="FFFFFF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b="1" dirty="0" smtClean="0">
                    <a:solidFill>
                      <a:srgbClr val="FFFFFF"/>
                    </a:solidFill>
                  </a:rPr>
                  <a:t>Assessment   </a:t>
                </a:r>
                <a:endParaRPr lang="en-GB" b="1" dirty="0">
                  <a:solidFill>
                    <a:srgbClr val="FFFFFF"/>
                  </a:solidFill>
                </a:endParaRPr>
              </a:p>
              <a:p>
                <a:pPr algn="ctr">
                  <a:buClr>
                    <a:srgbClr val="FFFFFF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b="1" dirty="0" smtClean="0">
                  <a:solidFill>
                    <a:srgbClr val="FFFFFF"/>
                  </a:solidFill>
                </a:endParaRPr>
              </a:p>
              <a:p>
                <a:pPr algn="ctr">
                  <a:buClr>
                    <a:srgbClr val="FFFFFF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b="1" dirty="0" smtClean="0">
                  <a:solidFill>
                    <a:srgbClr val="FFFFFF"/>
                  </a:solidFill>
                </a:endParaRPr>
              </a:p>
              <a:p>
                <a:pPr algn="just">
                  <a:buClr>
                    <a:srgbClr val="FFFFFF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b="1" dirty="0" smtClean="0">
                    <a:solidFill>
                      <a:srgbClr val="FFFFFF"/>
                    </a:solidFill>
                  </a:rPr>
                  <a:t>Outcomes</a:t>
                </a:r>
                <a:endParaRPr lang="en-GB" b="1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25" name="Right Arrow 24"/>
          <p:cNvSpPr/>
          <p:nvPr/>
        </p:nvSpPr>
        <p:spPr bwMode="auto">
          <a:xfrm>
            <a:off x="2928926" y="3714752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8" name="Right Arrow 27"/>
          <p:cNvSpPr/>
          <p:nvPr/>
        </p:nvSpPr>
        <p:spPr bwMode="auto">
          <a:xfrm>
            <a:off x="-500098" y="3786190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4" name="Right Arrow 23"/>
          <p:cNvSpPr/>
          <p:nvPr/>
        </p:nvSpPr>
        <p:spPr bwMode="auto">
          <a:xfrm>
            <a:off x="2928926" y="4000504"/>
            <a:ext cx="978408" cy="484632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7" name="Right Arrow 26"/>
          <p:cNvSpPr/>
          <p:nvPr/>
        </p:nvSpPr>
        <p:spPr bwMode="auto">
          <a:xfrm>
            <a:off x="2928926" y="4071942"/>
            <a:ext cx="1264160" cy="733663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pic>
        <p:nvPicPr>
          <p:cNvPr id="30" name="Picture 29" descr="zpprom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3929066"/>
            <a:ext cx="591208" cy="457200"/>
          </a:xfrm>
          <a:prstGeom prst="rect">
            <a:avLst/>
          </a:prstGeom>
        </p:spPr>
      </p:pic>
      <p:pic>
        <p:nvPicPr>
          <p:cNvPr id="31" name="Picture 30" descr="zpprom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446" y="3929066"/>
            <a:ext cx="591208" cy="4572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Declining by Degrees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pic>
        <p:nvPicPr>
          <p:cNvPr id="4" name="decliningedited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925344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Group discussion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n-US" sz="2400" dirty="0" smtClean="0"/>
              <a:t>Is there grade inflation? Is it truly a problem?</a:t>
            </a:r>
          </a:p>
          <a:p>
            <a:pPr marL="0" algn="just" eaLnBrk="1" hangingPunct="1"/>
            <a:r>
              <a:rPr lang="en-US" sz="2400" dirty="0" smtClean="0"/>
              <a:t>Is there pressure from students about grades? Is there pressure from the administration?</a:t>
            </a:r>
          </a:p>
          <a:p>
            <a:pPr marL="0" algn="just" eaLnBrk="1" hangingPunct="1"/>
            <a:r>
              <a:rPr lang="en-US" sz="2400" dirty="0" smtClean="0"/>
              <a:t>Can students get good grades without studying deeply? Why</a:t>
            </a:r>
            <a:r>
              <a:rPr lang="en-US" sz="2400" dirty="0" smtClean="0"/>
              <a:t>? Are they sleepwalking through college?</a:t>
            </a:r>
            <a:endParaRPr lang="en-US" sz="2400" dirty="0" smtClean="0"/>
          </a:p>
          <a:p>
            <a:pPr marL="0" algn="just" eaLnBrk="1" hangingPunct="1"/>
            <a:r>
              <a:rPr lang="en-US" sz="2400" dirty="0" smtClean="0"/>
              <a:t>Is there an unspoken </a:t>
            </a:r>
            <a:r>
              <a:rPr lang="en-US" sz="2400" dirty="0" smtClean="0"/>
              <a:t>social contract?</a:t>
            </a:r>
          </a:p>
          <a:p>
            <a:pPr marL="0" algn="just" eaLnBrk="1" hangingPunct="1"/>
            <a:r>
              <a:rPr lang="en-US" sz="2400" dirty="0" smtClean="0"/>
              <a:t>Do </a:t>
            </a:r>
            <a:r>
              <a:rPr lang="en-US" sz="2400" dirty="0" smtClean="0"/>
              <a:t>you have to make compromises</a:t>
            </a:r>
            <a:r>
              <a:rPr lang="en-US" sz="2400" dirty="0" smtClean="0"/>
              <a:t>?  Do you often change your grades up after finishing marking so that your students will feel better?</a:t>
            </a:r>
            <a:endParaRPr lang="en-US" sz="2400" dirty="0" smtClean="0"/>
          </a:p>
          <a:p>
            <a:pPr marL="0" algn="just" eaLnBrk="1" hangingPunct="1"/>
            <a:r>
              <a:rPr lang="en-US" sz="2800" dirty="0" smtClean="0"/>
              <a:t>What does it mean to be an A </a:t>
            </a:r>
            <a:r>
              <a:rPr lang="en-US" sz="2800" dirty="0" smtClean="0"/>
              <a:t>student today?</a:t>
            </a:r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4" name="Picture 3" descr="zplect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578" y="785794"/>
            <a:ext cx="2685743" cy="1920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B050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2672</TotalTime>
  <Words>856</Words>
  <Application>Microsoft PowerPoint</Application>
  <PresentationFormat>On-screen Show (4:3)</PresentationFormat>
  <Paragraphs>184</Paragraphs>
  <Slides>19</Slides>
  <Notes>16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Assessment for Deep Learning   </vt:lpstr>
      <vt:lpstr>Agenda</vt:lpstr>
      <vt:lpstr>Deep Learning</vt:lpstr>
      <vt:lpstr>Learning outcomes</vt:lpstr>
      <vt:lpstr>Levels of thinking about teaching</vt:lpstr>
      <vt:lpstr>Types of Knowledge</vt:lpstr>
      <vt:lpstr>Student’s perceptions of assessment</vt:lpstr>
      <vt:lpstr>Declining by Degrees</vt:lpstr>
      <vt:lpstr>Group discussion</vt:lpstr>
      <vt:lpstr>Formative vs. summative assessment</vt:lpstr>
      <vt:lpstr>Models of assessment</vt:lpstr>
      <vt:lpstr>Assessment of functioning knowledge</vt:lpstr>
      <vt:lpstr>Metacognition</vt:lpstr>
      <vt:lpstr>Metacognition</vt:lpstr>
      <vt:lpstr>Case studies</vt:lpstr>
      <vt:lpstr>bart</vt:lpstr>
      <vt:lpstr>CONSTRUCTIVE ALIGNMENT</vt:lpstr>
      <vt:lpstr>SOLO Taxonomy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LEGAL CREDENTIALS</dc:title>
  <dc:creator>Julian Hermida</dc:creator>
  <cp:lastModifiedBy>Julian Hermida</cp:lastModifiedBy>
  <cp:revision>825</cp:revision>
  <dcterms:created xsi:type="dcterms:W3CDTF">2006-11-30T01:11:31Z</dcterms:created>
  <dcterms:modified xsi:type="dcterms:W3CDTF">2009-02-25T17:30:50Z</dcterms:modified>
</cp:coreProperties>
</file>