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1" r:id="rId3"/>
    <p:sldId id="257" r:id="rId4"/>
    <p:sldId id="260" r:id="rId5"/>
    <p:sldId id="274" r:id="rId6"/>
    <p:sldId id="275" r:id="rId7"/>
    <p:sldId id="277" r:id="rId8"/>
    <p:sldId id="278" r:id="rId9"/>
    <p:sldId id="276" r:id="rId10"/>
    <p:sldId id="261" r:id="rId11"/>
    <p:sldId id="263" r:id="rId1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79" d="100"/>
          <a:sy n="79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78" y="-78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ECB20-5D33-48C5-8000-2C662D1B6F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6552477-9C60-427E-931A-14E36D4909D9}">
      <dgm:prSet phldrT="[Text]" custT="1"/>
      <dgm:spPr/>
      <dgm:t>
        <a:bodyPr/>
        <a:lstStyle/>
        <a:p>
          <a:r>
            <a:rPr lang="en-US" sz="2000" dirty="0" smtClean="0"/>
            <a:t>Curriculum objectives and intended learning  outcomes</a:t>
          </a:r>
          <a:endParaRPr lang="en-US" sz="2000" dirty="0"/>
        </a:p>
      </dgm:t>
    </dgm:pt>
    <dgm:pt modelId="{4BC63B62-AA2E-44B1-93DE-B7868ADA282D}" type="parTrans" cxnId="{E36C06BE-02A6-45B1-8239-A146F01F66B0}">
      <dgm:prSet/>
      <dgm:spPr/>
      <dgm:t>
        <a:bodyPr/>
        <a:lstStyle/>
        <a:p>
          <a:endParaRPr lang="en-US"/>
        </a:p>
      </dgm:t>
    </dgm:pt>
    <dgm:pt modelId="{297E9E51-B133-4AFC-8F8A-98EF6D53808B}" type="sibTrans" cxnId="{E36C06BE-02A6-45B1-8239-A146F01F66B0}">
      <dgm:prSet/>
      <dgm:spPr/>
      <dgm:t>
        <a:bodyPr/>
        <a:lstStyle/>
        <a:p>
          <a:endParaRPr lang="en-US"/>
        </a:p>
      </dgm:t>
    </dgm:pt>
    <dgm:pt modelId="{3F20CC39-8D38-4422-80A3-A6A25218FE55}">
      <dgm:prSet phldrT="[Text]" custT="1"/>
      <dgm:spPr/>
      <dgm:t>
        <a:bodyPr/>
        <a:lstStyle/>
        <a:p>
          <a:pPr algn="just"/>
          <a:r>
            <a:rPr lang="en-US" sz="2400" baseline="0" dirty="0" smtClean="0"/>
            <a:t>Assessment</a:t>
          </a:r>
          <a:endParaRPr lang="en-US" sz="2400" baseline="0" dirty="0"/>
        </a:p>
      </dgm:t>
    </dgm:pt>
    <dgm:pt modelId="{86B30B9A-7EA8-4965-9C3B-344755E74E1B}" type="parTrans" cxnId="{32F14828-85FE-4041-BC6F-1B6924E8633F}">
      <dgm:prSet/>
      <dgm:spPr/>
      <dgm:t>
        <a:bodyPr/>
        <a:lstStyle/>
        <a:p>
          <a:endParaRPr lang="en-US"/>
        </a:p>
      </dgm:t>
    </dgm:pt>
    <dgm:pt modelId="{6649D796-5D4B-4C16-8182-BF6D16F6F019}" type="sibTrans" cxnId="{32F14828-85FE-4041-BC6F-1B6924E8633F}">
      <dgm:prSet/>
      <dgm:spPr/>
      <dgm:t>
        <a:bodyPr/>
        <a:lstStyle/>
        <a:p>
          <a:endParaRPr lang="en-US"/>
        </a:p>
      </dgm:t>
    </dgm:pt>
    <dgm:pt modelId="{7B7067BE-4CC9-4538-8CB8-9996230A8ABE}">
      <dgm:prSet phldrT="[Text]"/>
      <dgm:spPr/>
      <dgm:t>
        <a:bodyPr/>
        <a:lstStyle/>
        <a:p>
          <a:r>
            <a:rPr lang="en-US" baseline="0" dirty="0" smtClean="0"/>
            <a:t>Teaching and Learning Activities</a:t>
          </a:r>
          <a:endParaRPr lang="en-US" baseline="0" dirty="0"/>
        </a:p>
      </dgm:t>
    </dgm:pt>
    <dgm:pt modelId="{367B17EB-B25D-4D70-830B-A1AAEBCFD3EB}" type="parTrans" cxnId="{58D48EE4-2C9D-4371-A63F-4E7F9C721A55}">
      <dgm:prSet/>
      <dgm:spPr/>
      <dgm:t>
        <a:bodyPr/>
        <a:lstStyle/>
        <a:p>
          <a:endParaRPr lang="en-US"/>
        </a:p>
      </dgm:t>
    </dgm:pt>
    <dgm:pt modelId="{2C6E7C1B-B2E1-4368-85A2-4385E6765532}" type="sibTrans" cxnId="{58D48EE4-2C9D-4371-A63F-4E7F9C721A55}">
      <dgm:prSet/>
      <dgm:spPr/>
      <dgm:t>
        <a:bodyPr/>
        <a:lstStyle/>
        <a:p>
          <a:endParaRPr lang="en-US"/>
        </a:p>
      </dgm:t>
    </dgm:pt>
    <dgm:pt modelId="{B59B21D0-ABD7-4475-AB69-37D2A44F9299}" type="pres">
      <dgm:prSet presAssocID="{422ECB20-5D33-48C5-8000-2C662D1B6F42}" presName="compositeShape" presStyleCnt="0">
        <dgm:presLayoutVars>
          <dgm:chMax val="7"/>
          <dgm:dir/>
          <dgm:resizeHandles val="exact"/>
        </dgm:presLayoutVars>
      </dgm:prSet>
      <dgm:spPr/>
    </dgm:pt>
    <dgm:pt modelId="{080F20F9-0CDD-4535-9028-73F586428BA5}" type="pres">
      <dgm:prSet presAssocID="{A6552477-9C60-427E-931A-14E36D4909D9}" presName="circ1" presStyleLbl="vennNode1" presStyleIdx="0" presStyleCnt="3" custLinFactNeighborX="-36" custLinFactNeighborY="-1605"/>
      <dgm:spPr/>
      <dgm:t>
        <a:bodyPr/>
        <a:lstStyle/>
        <a:p>
          <a:endParaRPr lang="en-US"/>
        </a:p>
      </dgm:t>
    </dgm:pt>
    <dgm:pt modelId="{750C1C03-5F6C-47D9-A1DC-2CE0240C9A2F}" type="pres">
      <dgm:prSet presAssocID="{A6552477-9C60-427E-931A-14E36D4909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7E45-FCE6-4F64-94C9-2568AD32BB22}" type="pres">
      <dgm:prSet presAssocID="{3F20CC39-8D38-4422-80A3-A6A25218FE55}" presName="circ2" presStyleLbl="vennNode1" presStyleIdx="1" presStyleCnt="3" custLinFactNeighborX="56691" custLinFactNeighborY="5340"/>
      <dgm:spPr/>
      <dgm:t>
        <a:bodyPr/>
        <a:lstStyle/>
        <a:p>
          <a:endParaRPr lang="en-US"/>
        </a:p>
      </dgm:t>
    </dgm:pt>
    <dgm:pt modelId="{21FC13EA-9616-42C9-BBBB-3DD890C808D5}" type="pres">
      <dgm:prSet presAssocID="{3F20CC39-8D38-4422-80A3-A6A25218FE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8F8BA-0B12-41AA-BEEF-D0E2C0D8F538}" type="pres">
      <dgm:prSet presAssocID="{7B7067BE-4CC9-4538-8CB8-9996230A8ABE}" presName="circ3" presStyleLbl="vennNode1" presStyleIdx="2" presStyleCnt="3" custLinFactNeighborX="-54340" custLinFactNeighborY="6914"/>
      <dgm:spPr/>
      <dgm:t>
        <a:bodyPr/>
        <a:lstStyle/>
        <a:p>
          <a:endParaRPr lang="en-US"/>
        </a:p>
      </dgm:t>
    </dgm:pt>
    <dgm:pt modelId="{5FDB31A1-4E07-4803-A49D-B7520CE7CFF1}" type="pres">
      <dgm:prSet presAssocID="{7B7067BE-4CC9-4538-8CB8-9996230A8A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5EFD1B-728C-47C7-AB7E-598136E23CD7}" type="presOf" srcId="{A6552477-9C60-427E-931A-14E36D4909D9}" destId="{080F20F9-0CDD-4535-9028-73F586428BA5}" srcOrd="0" destOrd="0" presId="urn:microsoft.com/office/officeart/2005/8/layout/venn1"/>
    <dgm:cxn modelId="{2E97EA7D-7843-43AB-9F27-C17ED16AD49A}" type="presOf" srcId="{422ECB20-5D33-48C5-8000-2C662D1B6F42}" destId="{B59B21D0-ABD7-4475-AB69-37D2A44F9299}" srcOrd="0" destOrd="0" presId="urn:microsoft.com/office/officeart/2005/8/layout/venn1"/>
    <dgm:cxn modelId="{BE32DD3E-F5D2-4E4B-B1EE-35408A842EFB}" type="presOf" srcId="{7B7067BE-4CC9-4538-8CB8-9996230A8ABE}" destId="{5FDB31A1-4E07-4803-A49D-B7520CE7CFF1}" srcOrd="1" destOrd="0" presId="urn:microsoft.com/office/officeart/2005/8/layout/venn1"/>
    <dgm:cxn modelId="{32F14828-85FE-4041-BC6F-1B6924E8633F}" srcId="{422ECB20-5D33-48C5-8000-2C662D1B6F42}" destId="{3F20CC39-8D38-4422-80A3-A6A25218FE55}" srcOrd="1" destOrd="0" parTransId="{86B30B9A-7EA8-4965-9C3B-344755E74E1B}" sibTransId="{6649D796-5D4B-4C16-8182-BF6D16F6F019}"/>
    <dgm:cxn modelId="{DC615431-1D54-452B-99B6-5A2C7143F797}" type="presOf" srcId="{A6552477-9C60-427E-931A-14E36D4909D9}" destId="{750C1C03-5F6C-47D9-A1DC-2CE0240C9A2F}" srcOrd="1" destOrd="0" presId="urn:microsoft.com/office/officeart/2005/8/layout/venn1"/>
    <dgm:cxn modelId="{7A642397-D46E-42B1-B405-52EC9469A2A7}" type="presOf" srcId="{3F20CC39-8D38-4422-80A3-A6A25218FE55}" destId="{21FC13EA-9616-42C9-BBBB-3DD890C808D5}" srcOrd="1" destOrd="0" presId="urn:microsoft.com/office/officeart/2005/8/layout/venn1"/>
    <dgm:cxn modelId="{44CF456D-D32F-4771-B32A-0BB521984821}" type="presOf" srcId="{7B7067BE-4CC9-4538-8CB8-9996230A8ABE}" destId="{96E8F8BA-0B12-41AA-BEEF-D0E2C0D8F538}" srcOrd="0" destOrd="0" presId="urn:microsoft.com/office/officeart/2005/8/layout/venn1"/>
    <dgm:cxn modelId="{58D48EE4-2C9D-4371-A63F-4E7F9C721A55}" srcId="{422ECB20-5D33-48C5-8000-2C662D1B6F42}" destId="{7B7067BE-4CC9-4538-8CB8-9996230A8ABE}" srcOrd="2" destOrd="0" parTransId="{367B17EB-B25D-4D70-830B-A1AAEBCFD3EB}" sibTransId="{2C6E7C1B-B2E1-4368-85A2-4385E6765532}"/>
    <dgm:cxn modelId="{E36C06BE-02A6-45B1-8239-A146F01F66B0}" srcId="{422ECB20-5D33-48C5-8000-2C662D1B6F42}" destId="{A6552477-9C60-427E-931A-14E36D4909D9}" srcOrd="0" destOrd="0" parTransId="{4BC63B62-AA2E-44B1-93DE-B7868ADA282D}" sibTransId="{297E9E51-B133-4AFC-8F8A-98EF6D53808B}"/>
    <dgm:cxn modelId="{C0DCBBB9-403A-49A7-9C6D-1AD050DD45BC}" type="presOf" srcId="{3F20CC39-8D38-4422-80A3-A6A25218FE55}" destId="{0BAD7E45-FCE6-4F64-94C9-2568AD32BB22}" srcOrd="0" destOrd="0" presId="urn:microsoft.com/office/officeart/2005/8/layout/venn1"/>
    <dgm:cxn modelId="{1E6B0426-E887-4259-9D59-A76F52468557}" type="presParOf" srcId="{B59B21D0-ABD7-4475-AB69-37D2A44F9299}" destId="{080F20F9-0CDD-4535-9028-73F586428BA5}" srcOrd="0" destOrd="0" presId="urn:microsoft.com/office/officeart/2005/8/layout/venn1"/>
    <dgm:cxn modelId="{9CDE53B8-E0E2-4E05-93B2-DD876DBF19EE}" type="presParOf" srcId="{B59B21D0-ABD7-4475-AB69-37D2A44F9299}" destId="{750C1C03-5F6C-47D9-A1DC-2CE0240C9A2F}" srcOrd="1" destOrd="0" presId="urn:microsoft.com/office/officeart/2005/8/layout/venn1"/>
    <dgm:cxn modelId="{5DCD3989-E332-4CCC-9040-A88D78D12F14}" type="presParOf" srcId="{B59B21D0-ABD7-4475-AB69-37D2A44F9299}" destId="{0BAD7E45-FCE6-4F64-94C9-2568AD32BB22}" srcOrd="2" destOrd="0" presId="urn:microsoft.com/office/officeart/2005/8/layout/venn1"/>
    <dgm:cxn modelId="{F59A96DE-F6DA-4298-B9F7-78F6DD484C57}" type="presParOf" srcId="{B59B21D0-ABD7-4475-AB69-37D2A44F9299}" destId="{21FC13EA-9616-42C9-BBBB-3DD890C808D5}" srcOrd="3" destOrd="0" presId="urn:microsoft.com/office/officeart/2005/8/layout/venn1"/>
    <dgm:cxn modelId="{ED509A46-0FCD-4268-A8E2-90AB24BFD610}" type="presParOf" srcId="{B59B21D0-ABD7-4475-AB69-37D2A44F9299}" destId="{96E8F8BA-0B12-41AA-BEEF-D0E2C0D8F538}" srcOrd="4" destOrd="0" presId="urn:microsoft.com/office/officeart/2005/8/layout/venn1"/>
    <dgm:cxn modelId="{321A51B1-9DFF-4C5B-8E22-73445B6C6BBC}" type="presParOf" srcId="{B59B21D0-ABD7-4475-AB69-37D2A44F9299}" destId="{5FDB31A1-4E07-4803-A49D-B7520CE7CFF1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8D1625A6-018B-40BE-8B3C-6CAB21045990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33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8187A3-EFE0-417F-AA4D-0B5BF8589F61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F4419DA-39A0-4EA9-9EA3-F8AD00788BD5}" type="slidenum">
              <a:rPr lang="es-ES" smtClean="0"/>
              <a:pPr defTabSz="933450"/>
              <a:t>10</a:t>
            </a:fld>
            <a:endParaRPr lang="es-E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5CD4BC7A-A545-4916-8CFA-695A8FB6C501}" type="slidenum">
              <a:rPr lang="es-ES" smtClean="0"/>
              <a:pPr defTabSz="933450"/>
              <a:t>11</a:t>
            </a:fld>
            <a:endParaRPr lang="es-E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ideo" Target="file:///\\neptune\hermida\DOCS\Videos\Teaching\deepreadingaau.wmv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http://www.julianhermida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deepreadingaau.wmv" TargetMode="External"/><Relationship Id="rId6" Type="http://schemas.openxmlformats.org/officeDocument/2006/relationships/image" Target="../media/image12.jpeg"/><Relationship Id="rId5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ulianhermid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H:\Teaching%20Forum\Clips\academicreading.wmv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sarducci2_0001.wmv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The Importance of Teaching Academic Reading Skills in First Year University Courses</a:t>
            </a:r>
            <a:br>
              <a:rPr lang="en-US" sz="4000" b="1" dirty="0" smtClean="0"/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endParaRPr lang="en-CA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</a:t>
            </a:r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Hermida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/>
            <a:r>
              <a:rPr lang="en-US" sz="2200" b="1" dirty="0" smtClean="0"/>
              <a:t>Association  of Atlantic Universities</a:t>
            </a:r>
          </a:p>
          <a:p>
            <a:pPr algn="r"/>
            <a:r>
              <a:rPr lang="en-US" sz="2200" b="1" dirty="0" smtClean="0"/>
              <a:t> Teaching Showcase </a:t>
            </a:r>
            <a:endParaRPr lang="en-US" sz="2200" dirty="0" smtClean="0"/>
          </a:p>
          <a:p>
            <a:pPr algn="r"/>
            <a:r>
              <a:rPr lang="en-US" sz="2200" b="1" dirty="0" smtClean="0"/>
              <a:t>University of New Brunswick</a:t>
            </a:r>
          </a:p>
          <a:p>
            <a:pPr algn="r"/>
            <a:r>
              <a:rPr lang="en-US" sz="2200" b="1" dirty="0" smtClean="0"/>
              <a:t>Saint John, October 25, </a:t>
            </a:r>
            <a:r>
              <a:rPr lang="en-US" sz="2200" b="1" dirty="0" smtClean="0"/>
              <a:t>2008</a:t>
            </a:r>
          </a:p>
          <a:p>
            <a:pPr algn="r"/>
            <a:r>
              <a:rPr lang="en-US" sz="2200" b="1" dirty="0" smtClean="0">
                <a:hlinkClick r:id="rId4"/>
              </a:rPr>
              <a:t>www.julianhermida.com</a:t>
            </a:r>
            <a:endParaRPr lang="en-US" sz="2200" b="1" dirty="0" smtClean="0"/>
          </a:p>
          <a:p>
            <a:pPr algn="r"/>
            <a:endParaRPr lang="en-US" sz="2200" dirty="0" smtClean="0"/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12" name="deepreadingaau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-714412" y="3383280"/>
            <a:ext cx="4632960" cy="3474720"/>
          </a:xfrm>
          <a:prstGeom prst="rect">
            <a:avLst/>
          </a:prstGeom>
        </p:spPr>
      </p:pic>
      <p:pic>
        <p:nvPicPr>
          <p:cNvPr id="13" name="Picture 12" descr="zpbs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929066"/>
            <a:ext cx="3657600" cy="2426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cs typeface="Times New Roman" charset="0"/>
              </a:rPr>
              <a:t>The Apprentice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>
              <a:buFontTx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</p:txBody>
      </p:sp>
      <p:pic>
        <p:nvPicPr>
          <p:cNvPr id="4" name="Picture 3" descr="zpapprenti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1500174"/>
            <a:ext cx="6032500" cy="3670300"/>
          </a:xfrm>
          <a:prstGeom prst="rect">
            <a:avLst/>
          </a:prstGeom>
        </p:spPr>
      </p:pic>
      <p:pic>
        <p:nvPicPr>
          <p:cNvPr id="8" name="Picture 7" descr="zpbs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285992"/>
            <a:ext cx="28575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cs typeface="Times New Roman" charset="0"/>
              </a:rPr>
              <a:t>Conclusions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928813"/>
            <a:ext cx="7772400" cy="4114800"/>
          </a:xfrm>
          <a:solidFill>
            <a:srgbClr val="FFCC99"/>
          </a:solidFill>
        </p:spPr>
        <p:txBody>
          <a:bodyPr/>
          <a:lstStyle/>
          <a:p>
            <a:pPr lvl="1" eaLnBrk="1" hangingPunct="1">
              <a:buFontTx/>
              <a:buNone/>
              <a:defRPr/>
            </a:pPr>
            <a:endParaRPr lang="en-US" dirty="0" smtClean="0">
              <a:cs typeface="Times New Roman" charset="0"/>
            </a:endParaRPr>
          </a:p>
          <a:p>
            <a:pPr eaLnBrk="1" hangingPunct="1">
              <a:defRPr/>
            </a:pPr>
            <a:endParaRPr lang="en-US" dirty="0" smtClean="0">
              <a:cs typeface="Times New Roman" charset="0"/>
            </a:endParaRPr>
          </a:p>
          <a:p>
            <a:pPr eaLnBrk="1" hangingPunct="1">
              <a:defRPr/>
            </a:pPr>
            <a:endParaRPr lang="en-US" dirty="0" smtClean="0">
              <a:cs typeface="Times New Roman" charset="0"/>
            </a:endParaRPr>
          </a:p>
          <a:p>
            <a:pPr algn="just" eaLnBrk="1" hangingPunct="1">
              <a:defRPr/>
            </a:pPr>
            <a:endParaRPr lang="en-US" sz="2800" dirty="0" smtClean="0"/>
          </a:p>
          <a:p>
            <a:pPr algn="just" eaLnBrk="1" hangingPunct="1">
              <a:defRPr/>
            </a:pPr>
            <a:r>
              <a:rPr lang="en-US" sz="2800" dirty="0" smtClean="0"/>
              <a:t>For further resources, please visit www.julianhermida.com and check on Teaching and Learning.</a:t>
            </a:r>
          </a:p>
        </p:txBody>
      </p:sp>
      <p:pic>
        <p:nvPicPr>
          <p:cNvPr id="9220" name="Picture 4" descr="zpbart1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1500174"/>
            <a:ext cx="4949825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deepreadingaau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-428660" y="1428736"/>
            <a:ext cx="3535680" cy="2651760"/>
          </a:xfrm>
          <a:prstGeom prst="rect">
            <a:avLst/>
          </a:prstGeom>
        </p:spPr>
      </p:pic>
      <p:pic>
        <p:nvPicPr>
          <p:cNvPr id="9" name="Picture 8" descr="zpbs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282" y="0"/>
            <a:ext cx="2194560" cy="292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7772400" cy="1143000"/>
          </a:xfrm>
        </p:spPr>
        <p:txBody>
          <a:bodyPr/>
          <a:lstStyle/>
          <a:p>
            <a:r>
              <a:rPr lang="en-US" b="1" dirty="0" smtClean="0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571472" y="1714488"/>
            <a:ext cx="7772400" cy="4257676"/>
          </a:xfrm>
        </p:spPr>
        <p:txBody>
          <a:bodyPr/>
          <a:lstStyle/>
          <a:p>
            <a:r>
              <a:rPr lang="en-US" sz="2400" dirty="0" smtClean="0"/>
              <a:t>Objective</a:t>
            </a:r>
            <a:endParaRPr lang="en-US" sz="2400" dirty="0" smtClean="0"/>
          </a:p>
          <a:p>
            <a:r>
              <a:rPr lang="en-US" sz="2400" dirty="0" smtClean="0"/>
              <a:t>Deep vs. surface reading</a:t>
            </a:r>
            <a:endParaRPr lang="en-US" sz="2400" dirty="0" smtClean="0"/>
          </a:p>
          <a:p>
            <a:r>
              <a:rPr lang="en-US" sz="2400" dirty="0" smtClean="0"/>
              <a:t>Video: Surface Reading and Learning</a:t>
            </a:r>
          </a:p>
          <a:p>
            <a:r>
              <a:rPr lang="en-US" sz="2400" dirty="0" smtClean="0"/>
              <a:t>Constructive alignment</a:t>
            </a:r>
          </a:p>
          <a:p>
            <a:r>
              <a:rPr lang="en-US" sz="2400" dirty="0" smtClean="0"/>
              <a:t>Strategies to promote deep reading</a:t>
            </a:r>
          </a:p>
          <a:p>
            <a:r>
              <a:rPr lang="en-US" sz="2400" dirty="0" smtClean="0"/>
              <a:t>Categories of analysis</a:t>
            </a:r>
          </a:p>
          <a:p>
            <a:r>
              <a:rPr lang="en-US" sz="2400" dirty="0" smtClean="0"/>
              <a:t>Examples of reading activities</a:t>
            </a:r>
          </a:p>
          <a:p>
            <a:r>
              <a:rPr lang="en-US" sz="2400" dirty="0" smtClean="0"/>
              <a:t>The Apprentice</a:t>
            </a:r>
          </a:p>
          <a:p>
            <a:r>
              <a:rPr lang="en-US" sz="2400" dirty="0" smtClean="0"/>
              <a:t>Resources: </a:t>
            </a:r>
            <a:r>
              <a:rPr lang="en-US" sz="2400" dirty="0" smtClean="0">
                <a:hlinkClick r:id="rId2"/>
              </a:rPr>
              <a:t>www.julianhermida.com</a:t>
            </a:r>
            <a:endParaRPr lang="en-US" sz="2400" dirty="0" smtClean="0"/>
          </a:p>
        </p:txBody>
      </p:sp>
      <p:pic>
        <p:nvPicPr>
          <p:cNvPr id="3076" name="Picture 3" descr="zpagenda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12986" y="1071546"/>
            <a:ext cx="3231014" cy="347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Deep vs. surface reading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n-US" sz="2200" dirty="0" smtClean="0"/>
          </a:p>
          <a:p>
            <a:pPr marL="0" algn="just" eaLnBrk="1" hangingPunct="1"/>
            <a:endParaRPr lang="en-CA" sz="2200" dirty="0" smtClean="0"/>
          </a:p>
        </p:txBody>
      </p:sp>
      <p:pic>
        <p:nvPicPr>
          <p:cNvPr id="4" name="academicreading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43042" y="1785926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cs typeface="Times New Roman" charset="0"/>
              </a:rPr>
              <a:t>Surface Reading and Surface Learning</a:t>
            </a:r>
            <a:endParaRPr lang="es-ES" sz="4000" b="1" dirty="0" smtClean="0"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607425" y="5303838"/>
            <a:ext cx="327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CA" sz="3200">
              <a:cs typeface="Times New Roman" charset="0"/>
            </a:endParaRPr>
          </a:p>
        </p:txBody>
      </p:sp>
      <p:pic>
        <p:nvPicPr>
          <p:cNvPr id="8" name="sarducci2_0001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071670" y="2000240"/>
            <a:ext cx="585216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zpfatherguid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1500174"/>
            <a:ext cx="1238250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/>
              <a:t>Constructive </a:t>
            </a:r>
            <a:r>
              <a:rPr lang="en-US" b="1" dirty="0" smtClean="0"/>
              <a:t>alignment</a:t>
            </a:r>
            <a:endParaRPr lang="en-US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graphicFrame>
        <p:nvGraphicFramePr>
          <p:cNvPr id="5" name="Diagram 4"/>
          <p:cNvGraphicFramePr/>
          <p:nvPr/>
        </p:nvGraphicFramePr>
        <p:xfrm>
          <a:off x="714348" y="200024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Left-Right Arrow 5"/>
          <p:cNvSpPr/>
          <p:nvPr/>
        </p:nvSpPr>
        <p:spPr>
          <a:xfrm>
            <a:off x="2438400" y="3733800"/>
            <a:ext cx="1216152" cy="484632"/>
          </a:xfrm>
          <a:prstGeom prst="leftRightArrow">
            <a:avLst/>
          </a:prstGeom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/>
          <p:cNvSpPr/>
          <p:nvPr/>
        </p:nvSpPr>
        <p:spPr>
          <a:xfrm>
            <a:off x="3505200" y="5029200"/>
            <a:ext cx="2209800" cy="5486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5214942" y="3643314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zpbs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857288" y="357166"/>
            <a:ext cx="3657600" cy="24262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b="1" dirty="0" smtClean="0"/>
              <a:t>Strategies to promote a deep approach to reading academic texts</a:t>
            </a:r>
            <a:endParaRPr lang="en-US" sz="3900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en-US" sz="2800" dirty="0" smtClean="0"/>
              <a:t>Don’t lecture the texts.</a:t>
            </a:r>
          </a:p>
          <a:p>
            <a:r>
              <a:rPr lang="en-US" sz="2800" dirty="0" smtClean="0"/>
              <a:t>In-class </a:t>
            </a:r>
            <a:r>
              <a:rPr lang="en-US" sz="2800" dirty="0" smtClean="0"/>
              <a:t>reading activities.</a:t>
            </a:r>
          </a:p>
          <a:p>
            <a:r>
              <a:rPr lang="en-US" sz="2800" dirty="0" smtClean="0"/>
              <a:t>Manageable reading loads.</a:t>
            </a:r>
          </a:p>
          <a:p>
            <a:r>
              <a:rPr lang="en-US" sz="2800" dirty="0" smtClean="0"/>
              <a:t>Explain the relevance of texts.</a:t>
            </a:r>
          </a:p>
          <a:p>
            <a:r>
              <a:rPr lang="en-US" sz="2800" dirty="0" smtClean="0"/>
              <a:t>Aim reading materials at the level</a:t>
            </a:r>
          </a:p>
          <a:p>
            <a:pPr>
              <a:buNone/>
            </a:pPr>
            <a:r>
              <a:rPr lang="en-US" sz="2800" dirty="0" smtClean="0"/>
              <a:t>of the majority of </a:t>
            </a:r>
            <a:r>
              <a:rPr lang="en-US" sz="2800" dirty="0" smtClean="0"/>
              <a:t>students. </a:t>
            </a:r>
          </a:p>
          <a:p>
            <a:r>
              <a:rPr lang="en-US" sz="2800" dirty="0" smtClean="0"/>
              <a:t>Explain </a:t>
            </a:r>
            <a:r>
              <a:rPr lang="en-US" sz="2800" dirty="0" smtClean="0"/>
              <a:t>academic reading strategies.</a:t>
            </a:r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5" name="Picture 4" descr="zpow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5" y="2000240"/>
            <a:ext cx="3286125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General categories of analysis</a:t>
            </a:r>
            <a:endParaRPr lang="en-US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dirty="0" smtClean="0"/>
              <a:t>Reading purpose</a:t>
            </a:r>
          </a:p>
          <a:p>
            <a:pPr eaLnBrk="1" hangingPunct="1"/>
            <a:r>
              <a:rPr lang="en-CA" dirty="0" smtClean="0"/>
              <a:t>Context</a:t>
            </a:r>
          </a:p>
          <a:p>
            <a:pPr eaLnBrk="1" hangingPunct="1"/>
            <a:r>
              <a:rPr lang="en-CA" dirty="0" smtClean="0"/>
              <a:t>Thesis</a:t>
            </a:r>
          </a:p>
          <a:p>
            <a:pPr eaLnBrk="1" hangingPunct="1"/>
            <a:r>
              <a:rPr lang="en-CA" dirty="0" smtClean="0"/>
              <a:t>Deconstruction of assumptions</a:t>
            </a:r>
          </a:p>
          <a:p>
            <a:pPr eaLnBrk="1" hangingPunct="1"/>
            <a:r>
              <a:rPr lang="en-CA" dirty="0" smtClean="0"/>
              <a:t>Evaluation of author’s arguments</a:t>
            </a:r>
          </a:p>
          <a:p>
            <a:pPr eaLnBrk="1" hangingPunct="1"/>
            <a:r>
              <a:rPr lang="en-CA" dirty="0" smtClean="0"/>
              <a:t>Consequences of author’s arguments</a:t>
            </a:r>
          </a:p>
          <a:p>
            <a:pPr eaLnBrk="1" hangingPunct="1"/>
            <a:endParaRPr lang="en-CA" dirty="0" smtClean="0"/>
          </a:p>
        </p:txBody>
      </p:sp>
      <p:pic>
        <p:nvPicPr>
          <p:cNvPr id="6" name="Picture 5" descr="zpdeep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646" y="1500174"/>
            <a:ext cx="2597354" cy="347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Specific categories of analysis</a:t>
            </a:r>
            <a:endParaRPr lang="en-US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dirty="0" smtClean="0"/>
              <a:t>Approach to law</a:t>
            </a:r>
          </a:p>
          <a:p>
            <a:pPr eaLnBrk="1" hangingPunct="1"/>
            <a:r>
              <a:rPr lang="en-CA" dirty="0" smtClean="0"/>
              <a:t>Legal theory</a:t>
            </a:r>
          </a:p>
          <a:p>
            <a:pPr algn="just" eaLnBrk="1" hangingPunct="1"/>
            <a:r>
              <a:rPr lang="en-CA" dirty="0" smtClean="0"/>
              <a:t>Rationality of the </a:t>
            </a:r>
          </a:p>
          <a:p>
            <a:pPr algn="just" eaLnBrk="1" hangingPunct="1">
              <a:buNone/>
            </a:pPr>
            <a:r>
              <a:rPr lang="en-CA" dirty="0" smtClean="0"/>
              <a:t>legal argument</a:t>
            </a:r>
          </a:p>
          <a:p>
            <a:pPr algn="just" eaLnBrk="1" hangingPunct="1"/>
            <a:r>
              <a:rPr lang="en-CA" dirty="0" smtClean="0"/>
              <a:t>Legal tradition</a:t>
            </a:r>
          </a:p>
          <a:p>
            <a:pPr algn="just" eaLnBrk="1" hangingPunct="1"/>
            <a:r>
              <a:rPr lang="en-CA" dirty="0" smtClean="0"/>
              <a:t>Comparative Law</a:t>
            </a:r>
          </a:p>
          <a:p>
            <a:pPr algn="just" eaLnBrk="1" hangingPunct="1"/>
            <a:r>
              <a:rPr lang="en-CA" dirty="0" smtClean="0"/>
              <a:t>Policy implications and social consequences</a:t>
            </a:r>
          </a:p>
          <a:p>
            <a:pPr eaLnBrk="1" hangingPunct="1"/>
            <a:endParaRPr lang="en-CA" dirty="0" smtClean="0"/>
          </a:p>
        </p:txBody>
      </p:sp>
      <p:pic>
        <p:nvPicPr>
          <p:cNvPr id="5" name="Picture 4" descr="zplawbook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6" y="2000240"/>
            <a:ext cx="3769654" cy="2834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 of reading activities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/>
            <a:endParaRPr lang="en-CA" dirty="0" smtClean="0"/>
          </a:p>
          <a:p>
            <a:pPr eaLnBrk="1" hangingPunct="1"/>
            <a:r>
              <a:rPr lang="en-CA" dirty="0" smtClean="0"/>
              <a:t>Reading texts in class.</a:t>
            </a:r>
          </a:p>
          <a:p>
            <a:pPr algn="just" eaLnBrk="1" hangingPunct="1"/>
            <a:r>
              <a:rPr lang="en-CA" dirty="0" smtClean="0"/>
              <a:t>Games (The Amazing</a:t>
            </a:r>
          </a:p>
          <a:p>
            <a:pPr algn="just" eaLnBrk="1" hangingPunct="1">
              <a:buNone/>
            </a:pPr>
            <a:r>
              <a:rPr lang="en-CA" dirty="0" smtClean="0"/>
              <a:t>Race, The Apprentice)</a:t>
            </a:r>
          </a:p>
          <a:p>
            <a:pPr algn="just" eaLnBrk="1" hangingPunct="1"/>
            <a:r>
              <a:rPr lang="en-CA" dirty="0" smtClean="0"/>
              <a:t>Double-entry journals.</a:t>
            </a:r>
          </a:p>
          <a:p>
            <a:pPr algn="just" eaLnBrk="1" hangingPunct="1"/>
            <a:r>
              <a:rPr lang="en-CA" dirty="0" smtClean="0"/>
              <a:t>Concept maps.</a:t>
            </a:r>
          </a:p>
          <a:p>
            <a:pPr algn="just"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pic>
        <p:nvPicPr>
          <p:cNvPr id="4" name="Picture 3" descr="zpamazingrac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2214554"/>
            <a:ext cx="44577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206</Words>
  <Application>Microsoft PowerPoint</Application>
  <PresentationFormat>On-screen Show (4:3)</PresentationFormat>
  <Paragraphs>68</Paragraphs>
  <Slides>11</Slides>
  <Notes>6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The Importance of Teaching Academic Reading Skills in First Year University Courses   </vt:lpstr>
      <vt:lpstr>Agenda</vt:lpstr>
      <vt:lpstr>Deep vs. surface reading </vt:lpstr>
      <vt:lpstr>Surface Reading and Surface Learning</vt:lpstr>
      <vt:lpstr>Constructive alignment</vt:lpstr>
      <vt:lpstr>Strategies to promote a deep approach to reading academic texts</vt:lpstr>
      <vt:lpstr>General categories of analysis</vt:lpstr>
      <vt:lpstr>Specific categories of analysis</vt:lpstr>
      <vt:lpstr>Examples of reading activities</vt:lpstr>
      <vt:lpstr>The Apprentice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its</cp:lastModifiedBy>
  <cp:revision>622</cp:revision>
  <dcterms:created xsi:type="dcterms:W3CDTF">2006-11-30T01:11:31Z</dcterms:created>
  <dcterms:modified xsi:type="dcterms:W3CDTF">2008-10-25T04:28:59Z</dcterms:modified>
</cp:coreProperties>
</file>